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28" r:id="rId2"/>
    <p:sldId id="2609" r:id="rId3"/>
    <p:sldId id="2713" r:id="rId4"/>
    <p:sldId id="2737" r:id="rId5"/>
    <p:sldId id="2714" r:id="rId6"/>
    <p:sldId id="2710" r:id="rId7"/>
    <p:sldId id="2715" r:id="rId8"/>
    <p:sldId id="2716" r:id="rId9"/>
    <p:sldId id="2745" r:id="rId10"/>
    <p:sldId id="2717" r:id="rId11"/>
    <p:sldId id="2709" r:id="rId12"/>
    <p:sldId id="2721" r:id="rId13"/>
    <p:sldId id="2702" r:id="rId14"/>
    <p:sldId id="2722" r:id="rId15"/>
    <p:sldId id="2746" r:id="rId16"/>
    <p:sldId id="2723" r:id="rId17"/>
    <p:sldId id="2730" r:id="rId18"/>
    <p:sldId id="2742" r:id="rId19"/>
    <p:sldId id="2741" r:id="rId20"/>
    <p:sldId id="2743" r:id="rId21"/>
    <p:sldId id="2736" r:id="rId22"/>
    <p:sldId id="2731" r:id="rId23"/>
    <p:sldId id="2733" r:id="rId24"/>
    <p:sldId id="2734" r:id="rId25"/>
    <p:sldId id="2735" r:id="rId26"/>
    <p:sldId id="2747" r:id="rId27"/>
    <p:sldId id="2748" r:id="rId28"/>
    <p:sldId id="2749" r:id="rId29"/>
    <p:sldId id="2726" r:id="rId30"/>
    <p:sldId id="2727" r:id="rId31"/>
    <p:sldId id="2732" r:id="rId32"/>
    <p:sldId id="2738" r:id="rId33"/>
    <p:sldId id="272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200"/>
    <a:srgbClr val="A7FE02"/>
    <a:srgbClr val="D9D9D9"/>
    <a:srgbClr val="FBE5D6"/>
    <a:srgbClr val="DAE3F3"/>
    <a:srgbClr val="0070C0"/>
    <a:srgbClr val="404040"/>
    <a:srgbClr val="ED7D31"/>
    <a:srgbClr val="7F7F7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6391" autoAdjust="0"/>
  </p:normalViewPr>
  <p:slideViewPr>
    <p:cSldViewPr>
      <p:cViewPr>
        <p:scale>
          <a:sx n="75" d="100"/>
          <a:sy n="75" d="100"/>
        </p:scale>
        <p:origin x="1470" y="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A2ECB-DA5F-437A-B9F3-C9D77C53C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410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1872D-C6EC-BE48-A641-E1383603EFD4}" type="datetimeFigureOut">
              <a:rPr kumimoji="1" lang="ko-KR" altLang="en-US" smtClean="0"/>
              <a:t>2024-06-28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5DC92-6F7C-5F4F-87A8-B0B69CB8A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92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9289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250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3085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9882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367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3763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4630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104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6902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8788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830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1938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897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6655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8849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2671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843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778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566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9379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9348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28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시작페이지">
    <p:bg>
      <p:bgPr>
        <a:solidFill>
          <a:schemeClr val="bg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ities: Skylines II - Paradox Interactiv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 userDrawn="1"/>
        </p:nvSpPr>
        <p:spPr>
          <a:xfrm>
            <a:off x="0" y="4889038"/>
            <a:ext cx="12192000" cy="196896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0DDE42-A893-C03C-A076-D8AD448A7ADB}"/>
              </a:ext>
            </a:extLst>
          </p:cNvPr>
          <p:cNvGrpSpPr/>
          <p:nvPr userDrawn="1"/>
        </p:nvGrpSpPr>
        <p:grpSpPr>
          <a:xfrm>
            <a:off x="119336" y="5061006"/>
            <a:ext cx="9577064" cy="1625026"/>
            <a:chOff x="479376" y="5373216"/>
            <a:chExt cx="6264696" cy="1625026"/>
          </a:xfrm>
        </p:grpSpPr>
        <p:sp>
          <p:nvSpPr>
            <p:cNvPr id="14" name="Google Shape;1411;p152">
              <a:extLst>
                <a:ext uri="{FF2B5EF4-FFF2-40B4-BE49-F238E27FC236}">
                  <a16:creationId xmlns:a16="http://schemas.microsoft.com/office/drawing/2014/main" id="{A465F122-586E-C0E5-6878-56D460C80E7F}"/>
                </a:ext>
              </a:extLst>
            </p:cNvPr>
            <p:cNvSpPr txBox="1"/>
            <p:nvPr userDrawn="1"/>
          </p:nvSpPr>
          <p:spPr>
            <a:xfrm>
              <a:off x="479376" y="6165304"/>
              <a:ext cx="6264696" cy="832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[DAPT] </a:t>
              </a:r>
              <a:r>
                <a:rPr lang="ko-KR" altLang="en-US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공간 빅데이터를 활용한 도시 양극화 분석</a:t>
              </a:r>
            </a:p>
          </p:txBody>
        </p:sp>
        <p:sp>
          <p:nvSpPr>
            <p:cNvPr id="15" name="Google Shape;1412;p152">
              <a:extLst>
                <a:ext uri="{FF2B5EF4-FFF2-40B4-BE49-F238E27FC236}">
                  <a16:creationId xmlns:a16="http://schemas.microsoft.com/office/drawing/2014/main" id="{EC235572-EA03-263E-E385-5D358C2A8BD3}"/>
                </a:ext>
              </a:extLst>
            </p:cNvPr>
            <p:cNvSpPr txBox="1"/>
            <p:nvPr userDrawn="1"/>
          </p:nvSpPr>
          <p:spPr>
            <a:xfrm>
              <a:off x="479376" y="5373216"/>
              <a:ext cx="5688632" cy="593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June. 28 / 2024 </a:t>
              </a:r>
            </a:p>
            <a:p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제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3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차 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미니프로젝트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발표 </a:t>
              </a:r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@ 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연세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IT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미래교육원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(702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)</a:t>
              </a:r>
              <a:endParaRPr sz="1800" b="1" u="none" kern="1200" dirty="0">
                <a:solidFill>
                  <a:schemeClr val="bg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endParaRPr>
            </a:p>
          </p:txBody>
        </p:sp>
      </p:grpSp>
      <p:sp>
        <p:nvSpPr>
          <p:cNvPr id="16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 userDrawn="1"/>
        </p:nvSpPr>
        <p:spPr>
          <a:xfrm>
            <a:off x="0" y="0"/>
            <a:ext cx="12192000" cy="4889038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7930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043798" y="496194"/>
            <a:ext cx="354501" cy="4845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054321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398863" y="0"/>
            <a:ext cx="10793137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6113" y="411928"/>
            <a:ext cx="10457777" cy="56880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40404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B0C68C-855F-4843-B70E-40CD106B2703}"/>
              </a:ext>
            </a:extLst>
          </p:cNvPr>
          <p:cNvSpPr/>
          <p:nvPr userDrawn="1"/>
        </p:nvSpPr>
        <p:spPr>
          <a:xfrm>
            <a:off x="1043798" y="1"/>
            <a:ext cx="354501" cy="499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30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bg>
      <p:bgPr>
        <a:solidFill>
          <a:srgbClr val="F6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29814B9-8E44-658A-07F8-135F3F182CB3}"/>
              </a:ext>
            </a:extLst>
          </p:cNvPr>
          <p:cNvSpPr txBox="1">
            <a:spLocks/>
          </p:cNvSpPr>
          <p:nvPr userDrawn="1"/>
        </p:nvSpPr>
        <p:spPr>
          <a:xfrm>
            <a:off x="11692324" y="6626309"/>
            <a:ext cx="499681" cy="220325"/>
          </a:xfrm>
          <a:prstGeom prst="rect">
            <a:avLst/>
          </a:prstGeom>
          <a:noFill/>
        </p:spPr>
        <p:txBody>
          <a:bodyPr vert="horz" wrap="square" lIns="81034" tIns="40517" rIns="81034" bIns="40517" rtlCol="0" anchor="ctr">
            <a:spAutoFit/>
          </a:bodyPr>
          <a:lstStyle>
            <a:defPPr>
              <a:defRPr lang="ko-KR"/>
            </a:defPPr>
            <a:lvl1pPr marL="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386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773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16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1545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931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318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7704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309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810362">
              <a:defRPr/>
            </a:pPr>
            <a:fld id="{A0A4EEF0-9D29-4E84-B31C-7ED1F00F783C}" type="slidenum">
              <a:rPr lang="ko-KR" altLang="en-US" sz="900" b="0" smtClean="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 lvl="0" algn="r" defTabSz="810362">
                <a:defRPr/>
              </a:pPr>
              <a:t>‹#›</a:t>
            </a:fld>
            <a:endParaRPr lang="ko-KR" altLang="en-US" sz="900" b="0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Google Shape;16;p33">
            <a:extLst>
              <a:ext uri="{FF2B5EF4-FFF2-40B4-BE49-F238E27FC236}">
                <a16:creationId xmlns:a16="http://schemas.microsoft.com/office/drawing/2014/main" id="{A6424695-C937-077A-E6C1-A9625352A9D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23334" y="549031"/>
            <a:ext cx="11745332" cy="71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9" name="Google Shape;16;p33">
            <a:extLst>
              <a:ext uri="{FF2B5EF4-FFF2-40B4-BE49-F238E27FC236}">
                <a16:creationId xmlns:a16="http://schemas.microsoft.com/office/drawing/2014/main" id="{96433282-6176-91FD-A1BF-AF9FD8F2C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334" y="154272"/>
            <a:ext cx="8897002" cy="4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21893B2-F323-E587-E4E6-2910481C894F}"/>
              </a:ext>
            </a:extLst>
          </p:cNvPr>
          <p:cNvCxnSpPr>
            <a:cxnSpLocks/>
          </p:cNvCxnSpPr>
          <p:nvPr userDrawn="1"/>
        </p:nvCxnSpPr>
        <p:spPr>
          <a:xfrm>
            <a:off x="198657" y="531065"/>
            <a:ext cx="11794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39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종료">
    <p:bg>
      <p:bgPr>
        <a:solidFill>
          <a:srgbClr val="F6F4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ties: Skylines II - Paradox Interactiv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411;p152">
            <a:extLst>
              <a:ext uri="{FF2B5EF4-FFF2-40B4-BE49-F238E27FC236}">
                <a16:creationId xmlns:a16="http://schemas.microsoft.com/office/drawing/2014/main" id="{A465F122-586E-C0E5-6878-56D460C80E7F}"/>
              </a:ext>
            </a:extLst>
          </p:cNvPr>
          <p:cNvSpPr txBox="1"/>
          <p:nvPr userDrawn="1"/>
        </p:nvSpPr>
        <p:spPr>
          <a:xfrm>
            <a:off x="4223792" y="188640"/>
            <a:ext cx="3744416" cy="20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ko-KR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End of Page</a:t>
            </a:r>
          </a:p>
          <a:p>
            <a:pPr algn="ctr">
              <a:lnSpc>
                <a:spcPct val="115000"/>
              </a:lnSpc>
            </a:pPr>
            <a:endParaRPr lang="en-US" altLang="ko-KR" sz="4000" b="1" kern="12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  <a:p>
            <a:pPr algn="ctr">
              <a:lnSpc>
                <a:spcPct val="115000"/>
              </a:lnSpc>
            </a:pPr>
            <a:r>
              <a:rPr lang="en-US" altLang="ko-KR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 </a:t>
            </a:r>
            <a:r>
              <a:rPr lang="ko-KR" altLang="en-US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감 사 합 니 다 </a:t>
            </a:r>
            <a:r>
              <a:rPr lang="en-US" altLang="ko-KR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</a:t>
            </a:r>
            <a:endParaRPr lang="ko-KR" altLang="en-US" sz="4000" b="1" kern="12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3768777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7FBBB-31FC-6FCE-CADF-0BDBA04D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1C27B-A5A2-5FA3-4205-2DA155DF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2A65E-3ABD-D46E-E8AA-6DB44BE74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E479-7B37-3A49-A82E-3D4B5C151CB5}" type="datetimeFigureOut">
              <a:rPr kumimoji="1" lang="ko-KR" altLang="en-US" smtClean="0"/>
              <a:t>2024-06-28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7824A-8FB5-B1C2-5B13-DFD1D4916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47917-BCFB-5BD5-5863-872B345BF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1850A-3130-954F-B8E5-2D8650B03C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25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2" r:id="rId3"/>
    <p:sldLayoutId id="214748366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3.xml"/><Relationship Id="rId7" Type="http://schemas.microsoft.com/office/2007/relationships/hdphoto" Target="../media/hdphoto3.wd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0821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14">
            <a:extLst>
              <a:ext uri="{FF2B5EF4-FFF2-40B4-BE49-F238E27FC236}">
                <a16:creationId xmlns:a16="http://schemas.microsoft.com/office/drawing/2014/main" id="{43BAD3AD-93B1-1DCB-B2C5-5B75EA02940E}"/>
              </a:ext>
            </a:extLst>
          </p:cNvPr>
          <p:cNvSpPr/>
          <p:nvPr/>
        </p:nvSpPr>
        <p:spPr>
          <a:xfrm>
            <a:off x="767408" y="1268760"/>
            <a:ext cx="11116617" cy="5184577"/>
          </a:xfrm>
          <a:prstGeom prst="roundRect">
            <a:avLst>
              <a:gd name="adj" fmla="val 355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856442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분석 계획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이유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?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E39A6F26-56A3-3E92-3B78-866D9AC3EDBF}"/>
              </a:ext>
            </a:extLst>
          </p:cNvPr>
          <p:cNvSpPr txBox="1">
            <a:spLocks/>
          </p:cNvSpPr>
          <p:nvPr/>
        </p:nvSpPr>
        <p:spPr>
          <a:xfrm>
            <a:off x="2767355" y="692696"/>
            <a:ext cx="6657291" cy="5312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u="sng" dirty="0"/>
              <a:t>왜 아파트 가격을 주요 변수로 선정했나</a:t>
            </a:r>
            <a:r>
              <a:rPr lang="en-US" altLang="ko-KR" sz="3200" b="1" u="sng" dirty="0"/>
              <a:t>?</a:t>
            </a:r>
            <a:endParaRPr lang="ko-KR" altLang="en-US" sz="3200" b="1" u="sng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C1F9D8D-68EE-5131-9AF1-6081C3DB591D}"/>
              </a:ext>
            </a:extLst>
          </p:cNvPr>
          <p:cNvSpPr/>
          <p:nvPr/>
        </p:nvSpPr>
        <p:spPr>
          <a:xfrm>
            <a:off x="994522" y="1462394"/>
            <a:ext cx="10662389" cy="4752528"/>
          </a:xfrm>
          <a:prstGeom prst="roundRect">
            <a:avLst>
              <a:gd name="adj" fmla="val 5001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0CB6F-E599-C160-B248-A56EF11D7EDD}"/>
              </a:ext>
            </a:extLst>
          </p:cNvPr>
          <p:cNvSpPr txBox="1"/>
          <p:nvPr/>
        </p:nvSpPr>
        <p:spPr>
          <a:xfrm>
            <a:off x="1213149" y="1638056"/>
            <a:ext cx="10225135" cy="440120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algn="just">
              <a:lnSpc>
                <a:spcPct val="200000"/>
              </a:lnSpc>
              <a:defRPr sz="2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2800" dirty="0"/>
              <a:t>도시의 상대적인 </a:t>
            </a:r>
            <a:r>
              <a:rPr lang="ko-KR" altLang="en-US" sz="2800" b="1" u="sng" dirty="0"/>
              <a:t>부유함과 빈곤함(낙후정도)을 잘 보여주는 변수는 아파트가격</a:t>
            </a:r>
            <a:r>
              <a:rPr lang="ko-KR" altLang="en-US" sz="2800" dirty="0"/>
              <a:t>이라고 판단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지역의 월평균 소득 상승에 대부분을 기여하는 차지하는 </a:t>
            </a:r>
            <a:r>
              <a:rPr lang="ko-KR" altLang="en-US" sz="2800" b="1" u="sng" dirty="0"/>
              <a:t>중산층, 상류층의 주거주지로서 편리함을 주는 아파트 혹은 고급 아파트가 선택되고, 저소득층은 아파트 진입이 어렵기 때문</a:t>
            </a:r>
            <a:r>
              <a:rPr lang="ko-KR" altLang="en-US" sz="2800" dirty="0"/>
              <a:t>.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14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15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16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17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18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21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856442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분석 계획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선택 변수</a:t>
            </a:r>
          </a:p>
        </p:txBody>
      </p:sp>
      <p:sp>
        <p:nvSpPr>
          <p:cNvPr id="52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9522471" y="1484783"/>
            <a:ext cx="2488290" cy="4968553"/>
          </a:xfrm>
          <a:prstGeom prst="roundRect">
            <a:avLst>
              <a:gd name="adj" fmla="val 8673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508900" y="3461228"/>
            <a:ext cx="2515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아파트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매매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실거래지수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0142086" y="940658"/>
            <a:ext cx="1249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종속변수</a:t>
            </a:r>
            <a:endParaRPr lang="ko-KR" altLang="en-US" sz="24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2" name="Picture 6" descr="Check mark set. Grunge check mark. Black Hand drawn check signs isolated on  white background. Checklist marks set . Vector illustration 이미지  (1322190023) - 게티이미지뱅크">
            <a:extLst>
              <a:ext uri="{FF2B5EF4-FFF2-40B4-BE49-F238E27FC236}">
                <a16:creationId xmlns:a16="http://schemas.microsoft.com/office/drawing/2014/main" id="{7D3A3D45-DC08-DD87-0148-8162CAD0F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59" t="20887" r="26896" b="9001"/>
          <a:stretch/>
        </p:blipFill>
        <p:spPr bwMode="auto">
          <a:xfrm rot="843217">
            <a:off x="11485350" y="1343786"/>
            <a:ext cx="475813" cy="47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3106300" y="1484784"/>
            <a:ext cx="6120680" cy="4968552"/>
          </a:xfrm>
          <a:prstGeom prst="roundRect">
            <a:avLst>
              <a:gd name="adj" fmla="val 3552"/>
            </a:avLst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19156" y="940658"/>
            <a:ext cx="2694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독립변수 </a:t>
            </a:r>
            <a:r>
              <a:rPr lang="en-US" altLang="ko-KR" sz="24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선정</a:t>
            </a:r>
            <a:r>
              <a:rPr lang="en-US" altLang="ko-KR" sz="24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6297492" y="1823389"/>
            <a:ext cx="2749468" cy="956836"/>
            <a:chOff x="6154844" y="1823389"/>
            <a:chExt cx="2749468" cy="956836"/>
          </a:xfrm>
        </p:grpSpPr>
        <p:sp>
          <p:nvSpPr>
            <p:cNvPr id="57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6154844" y="1823389"/>
              <a:ext cx="2749468" cy="956836"/>
            </a:xfrm>
            <a:prstGeom prst="roundRect">
              <a:avLst>
                <a:gd name="adj" fmla="val 8673"/>
              </a:avLst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20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412125" y="2101752"/>
              <a:ext cx="2234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아파트 매매수급동향</a:t>
              </a:r>
              <a:endPara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6297492" y="2934891"/>
            <a:ext cx="2749468" cy="956836"/>
            <a:chOff x="6154844" y="2934891"/>
            <a:chExt cx="2749468" cy="956836"/>
          </a:xfrm>
        </p:grpSpPr>
        <p:sp>
          <p:nvSpPr>
            <p:cNvPr id="65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6154844" y="2934891"/>
              <a:ext cx="2749468" cy="956836"/>
            </a:xfrm>
            <a:prstGeom prst="roundRect">
              <a:avLst>
                <a:gd name="adj" fmla="val 8673"/>
              </a:avLst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20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743946" y="3213254"/>
              <a:ext cx="15712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 지지율</a:t>
              </a:r>
              <a:endPara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6297492" y="4046393"/>
            <a:ext cx="2749468" cy="956836"/>
            <a:chOff x="6154844" y="4046393"/>
            <a:chExt cx="2749468" cy="956836"/>
          </a:xfrm>
        </p:grpSpPr>
        <p:sp>
          <p:nvSpPr>
            <p:cNvPr id="71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6154844" y="4046393"/>
              <a:ext cx="2749468" cy="956836"/>
            </a:xfrm>
            <a:prstGeom prst="roundRect">
              <a:avLst>
                <a:gd name="adj" fmla="val 8673"/>
              </a:avLst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20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463421" y="4324756"/>
              <a:ext cx="213231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주택 담보 대출 금리</a:t>
              </a:r>
              <a:endPara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297492" y="5157895"/>
            <a:ext cx="2749468" cy="956836"/>
            <a:chOff x="6154844" y="5157895"/>
            <a:chExt cx="2749468" cy="956836"/>
          </a:xfrm>
        </p:grpSpPr>
        <p:sp>
          <p:nvSpPr>
            <p:cNvPr id="7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6154844" y="5157895"/>
              <a:ext cx="2749468" cy="956836"/>
            </a:xfrm>
            <a:prstGeom prst="roundRect">
              <a:avLst>
                <a:gd name="adj" fmla="val 8673"/>
              </a:avLst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20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662995" y="5436258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소비자물가지수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3286320" y="1823389"/>
            <a:ext cx="2749468" cy="956836"/>
            <a:chOff x="3465783" y="1850660"/>
            <a:chExt cx="2749468" cy="956836"/>
          </a:xfrm>
        </p:grpSpPr>
        <p:sp>
          <p:nvSpPr>
            <p:cNvPr id="79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465783" y="1850660"/>
              <a:ext cx="2749468" cy="956836"/>
            </a:xfrm>
            <a:prstGeom prst="roundRect">
              <a:avLst>
                <a:gd name="adj" fmla="val 8673"/>
              </a:avLst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20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553145" y="1882802"/>
              <a:ext cx="2574744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지역별 인구 이동 </a:t>
              </a:r>
              <a:r>
                <a:rPr lang="ko-KR" altLang="en-US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</a:t>
              </a:r>
              <a:endParaRPr lang="en-US" altLang="ko-KR" sz="20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sz="16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600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총전입</a:t>
              </a:r>
              <a:r>
                <a:rPr lang="en-US" altLang="ko-KR" sz="16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600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총전출</a:t>
              </a:r>
              <a:endParaRPr lang="en-US" altLang="ko-KR" sz="1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600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시도간전입</a:t>
              </a:r>
              <a:r>
                <a:rPr lang="en-US" altLang="ko-KR" sz="16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</a:t>
              </a:r>
              <a:r>
                <a:rPr lang="ko-KR" altLang="en-US" sz="1600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시도간전출</a:t>
              </a:r>
              <a:r>
                <a:rPr lang="en-US" altLang="ko-KR" sz="16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3286320" y="2934891"/>
            <a:ext cx="2749468" cy="956836"/>
            <a:chOff x="3465783" y="2934891"/>
            <a:chExt cx="2749468" cy="956836"/>
          </a:xfrm>
        </p:grpSpPr>
        <p:sp>
          <p:nvSpPr>
            <p:cNvPr id="82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465783" y="2934891"/>
              <a:ext cx="2749468" cy="956836"/>
            </a:xfrm>
            <a:prstGeom prst="roundRect">
              <a:avLst>
                <a:gd name="adj" fmla="val 8673"/>
              </a:avLst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20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4331404" y="3213254"/>
              <a:ext cx="10182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PIR</a:t>
              </a:r>
              <a:r>
                <a:rPr lang="ko-KR" altLang="en-US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지수</a:t>
              </a:r>
              <a:endPara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3286320" y="4046393"/>
            <a:ext cx="2749468" cy="956836"/>
            <a:chOff x="3465783" y="4046393"/>
            <a:chExt cx="2749468" cy="956836"/>
          </a:xfrm>
        </p:grpSpPr>
        <p:sp>
          <p:nvSpPr>
            <p:cNvPr id="8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465783" y="4046393"/>
              <a:ext cx="2749468" cy="956836"/>
            </a:xfrm>
            <a:prstGeom prst="roundRect">
              <a:avLst>
                <a:gd name="adj" fmla="val 8673"/>
              </a:avLst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20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3944278" y="4170868"/>
              <a:ext cx="179247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종합부동산 세율</a:t>
              </a:r>
              <a:endParaRPr lang="en-US" altLang="ko-KR" sz="20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2000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중위값</a:t>
              </a:r>
              <a:r>
                <a:rPr lang="en-US" altLang="ko-KR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286320" y="5157895"/>
            <a:ext cx="2749468" cy="956836"/>
            <a:chOff x="3465783" y="5157895"/>
            <a:chExt cx="2749468" cy="956836"/>
          </a:xfrm>
        </p:grpSpPr>
        <p:sp>
          <p:nvSpPr>
            <p:cNvPr id="89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465783" y="5157895"/>
              <a:ext cx="2749468" cy="956836"/>
            </a:xfrm>
            <a:prstGeom prst="roundRect">
              <a:avLst>
                <a:gd name="adj" fmla="val 8673"/>
              </a:avLst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20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863326" y="5436258"/>
              <a:ext cx="19543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아파트매매거래량</a:t>
              </a:r>
              <a:endPara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91" name="Picture 6" descr="Check mark set. Grunge check mark. Black Hand drawn check signs isolated on  white background. Checklist marks set . Vector illustration 이미지  (1322190023) - 게티이미지뱅크">
            <a:extLst>
              <a:ext uri="{FF2B5EF4-FFF2-40B4-BE49-F238E27FC236}">
                <a16:creationId xmlns:a16="http://schemas.microsoft.com/office/drawing/2014/main" id="{7D3A3D45-DC08-DD87-0148-8162CAD0F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59" t="20887" r="26896" b="9001"/>
          <a:stretch/>
        </p:blipFill>
        <p:spPr bwMode="auto">
          <a:xfrm rot="843217">
            <a:off x="8858353" y="1343786"/>
            <a:ext cx="475813" cy="47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167668" y="1484783"/>
            <a:ext cx="2763898" cy="4968553"/>
            <a:chOff x="71983" y="1412775"/>
            <a:chExt cx="2763898" cy="4968553"/>
          </a:xfrm>
        </p:grpSpPr>
        <p:sp>
          <p:nvSpPr>
            <p:cNvPr id="100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81485" y="1412775"/>
              <a:ext cx="2744894" cy="4968553"/>
            </a:xfrm>
            <a:prstGeom prst="roundRect">
              <a:avLst>
                <a:gd name="adj" fmla="val 8673"/>
              </a:avLst>
            </a:prstGeom>
            <a:solidFill>
              <a:schemeClr val="bg2">
                <a:lumMod val="9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1983" y="1696449"/>
              <a:ext cx="2763898" cy="4401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후진제거법</a:t>
              </a:r>
              <a:endParaRPr lang="en-US" altLang="ko-KR" sz="20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(Backward</a:t>
              </a:r>
            </a:p>
            <a:p>
              <a:pPr algn="ctr"/>
              <a:r>
                <a:rPr lang="en-US" altLang="ko-KR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Elimination)</a:t>
              </a:r>
            </a:p>
            <a:p>
              <a:pPr algn="ctr"/>
              <a:endPara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처음엔 </a:t>
              </a:r>
              <a:r>
                <a:rPr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32</a:t>
              </a:r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개의 변수를 </a:t>
              </a:r>
              <a:endParaRPr lang="en-US" altLang="ko-KR" sz="20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사용하여 </a:t>
              </a:r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훈련시켰으나</a:t>
              </a:r>
              <a:r>
                <a:rPr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endParaRPr lang="en-US" altLang="ko-KR" sz="20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과대적합</a:t>
              </a:r>
              <a:r>
                <a:rPr lang="ko-KR" altLang="en-US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발생</a:t>
              </a:r>
              <a:endParaRPr lang="en-US" altLang="ko-KR" sz="20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endPara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① 해결하기위해 </a:t>
              </a:r>
              <a:r>
                <a:rPr lang="ko-KR" altLang="en-US" sz="2000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차원축소</a:t>
              </a:r>
              <a:endParaRPr lang="en-US" altLang="ko-KR" sz="20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변수 제거</a:t>
              </a:r>
              <a:r>
                <a:rPr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주성분 분석</a:t>
              </a:r>
              <a:r>
                <a:rPr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②</a:t>
              </a:r>
              <a:r>
                <a:rPr lang="en-US" altLang="ko-KR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</a:t>
              </a:r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 변수 선정</a:t>
              </a:r>
            </a:p>
          </p:txBody>
        </p:sp>
      </p:grpSp>
      <p:sp>
        <p:nvSpPr>
          <p:cNvPr id="102" name="직사각형 101"/>
          <p:cNvSpPr/>
          <p:nvPr/>
        </p:nvSpPr>
        <p:spPr>
          <a:xfrm>
            <a:off x="756772" y="940658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u="sng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변수 선택법</a:t>
            </a:r>
            <a:endParaRPr lang="ko-KR" altLang="en-US" sz="24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117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118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119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120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121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0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223334" y="1052736"/>
            <a:ext cx="11667214" cy="5544616"/>
          </a:xfrm>
          <a:prstGeom prst="roundRect">
            <a:avLst>
              <a:gd name="adj" fmla="val 3552"/>
            </a:avLst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9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856442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분석 계획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제외 변수</a:t>
            </a:r>
          </a:p>
        </p:txBody>
      </p:sp>
      <p:sp>
        <p:nvSpPr>
          <p:cNvPr id="57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3428649" y="1144848"/>
            <a:ext cx="8280920" cy="956836"/>
          </a:xfrm>
          <a:prstGeom prst="roundRect">
            <a:avLst>
              <a:gd name="adj" fmla="val 8673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428649" y="1423211"/>
            <a:ext cx="6918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◆ 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높은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상관관계를 확인했으나 월별데이터가 없어서 </a:t>
            </a:r>
            <a:r>
              <a:rPr lang="ko-KR" altLang="en-US" sz="20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빠른 반영 </a:t>
            </a:r>
            <a:r>
              <a:rPr lang="ko-KR" altLang="en-US" sz="20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불가</a:t>
            </a:r>
            <a:endParaRPr lang="en-US" altLang="ko-KR" sz="2000" b="1" u="sng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3428649" y="2245737"/>
            <a:ext cx="8280920" cy="956836"/>
          </a:xfrm>
          <a:prstGeom prst="roundRect">
            <a:avLst>
              <a:gd name="adj" fmla="val 8673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428649" y="2524100"/>
            <a:ext cx="5543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◆ </a:t>
            </a:r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One-Hot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Encoding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하여 넣어봤으나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b="1" u="sng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예측율</a:t>
            </a:r>
            <a:r>
              <a:rPr lang="ko-KR" altLang="en-US" sz="20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감소</a:t>
            </a:r>
            <a:endParaRPr lang="en-US" altLang="ko-KR" sz="20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1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3428649" y="3346626"/>
            <a:ext cx="8280920" cy="956836"/>
          </a:xfrm>
          <a:prstGeom prst="roundRect">
            <a:avLst>
              <a:gd name="adj" fmla="val 8673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428649" y="3471101"/>
            <a:ext cx="66912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◆ 월별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데이터가 아닌 분기 데이터만 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확보 가능</a:t>
            </a:r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빠른 반영 불가 </a:t>
            </a:r>
            <a:endParaRPr lang="en-US" altLang="ko-KR" sz="20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◆ </a:t>
            </a:r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PIR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지수와 사용되는 변수가 겹침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6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3428649" y="4447515"/>
            <a:ext cx="8280920" cy="956836"/>
          </a:xfrm>
          <a:prstGeom prst="roundRect">
            <a:avLst>
              <a:gd name="adj" fmla="val 8673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428649" y="4571990"/>
            <a:ext cx="80954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◆ </a:t>
            </a:r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0.86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서로 강한 양의 상관관계를 보임으로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b="1" u="sng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다중공선성</a:t>
            </a:r>
            <a:r>
              <a:rPr lang="ko-KR" altLang="en-US" sz="20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문제 해소를 </a:t>
            </a:r>
            <a:r>
              <a:rPr lang="ko-KR" altLang="en-US" sz="20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위해</a:t>
            </a:r>
            <a:endParaRPr lang="en-US" altLang="ko-KR" sz="2000" b="1" u="sng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실거래지수와 상관관계가 높은 주택담보대출금리 채택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9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404313" y="1144848"/>
            <a:ext cx="2476302" cy="956836"/>
          </a:xfrm>
          <a:prstGeom prst="roundRect">
            <a:avLst>
              <a:gd name="adj" fmla="val 8673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6801" y="1419011"/>
            <a:ext cx="2031325" cy="408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200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지역별 </a:t>
            </a:r>
            <a:r>
              <a:rPr kumimoji="1" lang="en-US" altLang="ko-KR" sz="200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r>
              <a:rPr kumimoji="1" lang="ko-KR" altLang="en-US" sz="200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인 가구 수</a:t>
            </a:r>
            <a:endParaRPr kumimoji="1" lang="en-US" altLang="ko-KR" sz="2000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2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404313" y="2245737"/>
            <a:ext cx="2476302" cy="956836"/>
          </a:xfrm>
          <a:prstGeom prst="roundRect">
            <a:avLst>
              <a:gd name="adj" fmla="val 8673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95354" y="2358371"/>
            <a:ext cx="22942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국회의원 의석수 </a:t>
            </a:r>
            <a:r>
              <a:rPr lang="ko-KR" altLang="en-US" sz="20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우위</a:t>
            </a:r>
            <a:endParaRPr lang="en-US" altLang="ko-KR" sz="2000" b="1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20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보수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vs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진보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86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404313" y="3346626"/>
            <a:ext cx="2476302" cy="956836"/>
          </a:xfrm>
          <a:prstGeom prst="roundRect">
            <a:avLst>
              <a:gd name="adj" fmla="val 8673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65272" y="3624989"/>
            <a:ext cx="1954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주택구입부담지수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9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404313" y="4447515"/>
            <a:ext cx="2476302" cy="956836"/>
          </a:xfrm>
          <a:prstGeom prst="roundRect">
            <a:avLst>
              <a:gd name="adj" fmla="val 8673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107701" y="4725878"/>
            <a:ext cx="1069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기준금리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3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404313" y="5548405"/>
            <a:ext cx="2476302" cy="956836"/>
          </a:xfrm>
          <a:prstGeom prst="roundRect">
            <a:avLst>
              <a:gd name="adj" fmla="val 8673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143769" y="5826768"/>
            <a:ext cx="9973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LIR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지수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2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3428649" y="5563682"/>
            <a:ext cx="8280920" cy="956836"/>
          </a:xfrm>
          <a:prstGeom prst="roundRect">
            <a:avLst>
              <a:gd name="adj" fmla="val 8673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439709" y="5565047"/>
            <a:ext cx="82009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◆ 둘이 서로 다른 측면에서 주택 시장의 *가용성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(affordability)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평가하나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endParaRPr lang="en-US" altLang="ko-KR" sz="20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0.96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상관관계가 매우 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높아 실거래지수와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상관관계가 높은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PIR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지수 채택</a:t>
            </a:r>
          </a:p>
          <a:p>
            <a:r>
              <a:rPr lang="ko-KR" altLang="en-US" sz="16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*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일반적으로 개인이나 가구가 주택을 구매하거나 임대하는 데 필요한 비용을 수용할 수 있는 정도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57" idx="1"/>
            <a:endCxn id="79" idx="3"/>
          </p:cNvCxnSpPr>
          <p:nvPr/>
        </p:nvCxnSpPr>
        <p:spPr>
          <a:xfrm flipH="1">
            <a:off x="2880615" y="1623266"/>
            <a:ext cx="548034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65" idx="1"/>
            <a:endCxn id="82" idx="3"/>
          </p:cNvCxnSpPr>
          <p:nvPr/>
        </p:nvCxnSpPr>
        <p:spPr>
          <a:xfrm flipH="1">
            <a:off x="2880615" y="2724155"/>
            <a:ext cx="548034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71" idx="1"/>
            <a:endCxn id="86" idx="3"/>
          </p:cNvCxnSpPr>
          <p:nvPr/>
        </p:nvCxnSpPr>
        <p:spPr>
          <a:xfrm flipH="1">
            <a:off x="2880615" y="3825044"/>
            <a:ext cx="548034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76" idx="1"/>
            <a:endCxn id="89" idx="3"/>
          </p:cNvCxnSpPr>
          <p:nvPr/>
        </p:nvCxnSpPr>
        <p:spPr>
          <a:xfrm flipH="1">
            <a:off x="2880615" y="4925933"/>
            <a:ext cx="548034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92" idx="1"/>
            <a:endCxn id="73" idx="3"/>
          </p:cNvCxnSpPr>
          <p:nvPr/>
        </p:nvCxnSpPr>
        <p:spPr>
          <a:xfrm flipH="1">
            <a:off x="2880615" y="6026823"/>
            <a:ext cx="548034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sp>
        <p:nvSpPr>
          <p:cNvPr id="104" name="직사각형 103"/>
          <p:cNvSpPr/>
          <p:nvPr/>
        </p:nvSpPr>
        <p:spPr>
          <a:xfrm>
            <a:off x="5001790" y="592522"/>
            <a:ext cx="2188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u="sng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제외변수</a:t>
            </a:r>
            <a:r>
              <a:rPr lang="ko-KR" altLang="en-US" sz="24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및 사유</a:t>
            </a:r>
            <a:endParaRPr lang="ko-KR" altLang="en-US" sz="24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47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48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49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51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5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8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BB33C2-9D9E-B4B0-4FC9-39824D3D80DE}"/>
              </a:ext>
            </a:extLst>
          </p:cNvPr>
          <p:cNvGrpSpPr/>
          <p:nvPr/>
        </p:nvGrpSpPr>
        <p:grpSpPr>
          <a:xfrm>
            <a:off x="207339" y="795782"/>
            <a:ext cx="11777322" cy="872014"/>
            <a:chOff x="2089551" y="993051"/>
            <a:chExt cx="8044889" cy="872014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2089551" y="993051"/>
              <a:ext cx="8044889" cy="8720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583097" y="1196111"/>
              <a:ext cx="5057796" cy="46589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 Analytics Professional Team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476C88F-A599-D035-6247-3003BCC7EF85}"/>
              </a:ext>
            </a:extLst>
          </p:cNvPr>
          <p:cNvGrpSpPr/>
          <p:nvPr/>
        </p:nvGrpSpPr>
        <p:grpSpPr>
          <a:xfrm>
            <a:off x="5133396" y="1870856"/>
            <a:ext cx="1854351" cy="4845501"/>
            <a:chOff x="5133396" y="1870856"/>
            <a:chExt cx="1854351" cy="4845501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4BF7EE6-A815-5410-07C9-107B3A8C141A}"/>
                </a:ext>
              </a:extLst>
            </p:cNvPr>
            <p:cNvCxnSpPr>
              <a:cxnSpLocks/>
              <a:stCxn id="26" idx="0"/>
              <a:endCxn id="385" idx="2"/>
            </p:cNvCxnSpPr>
            <p:nvPr/>
          </p:nvCxnSpPr>
          <p:spPr>
            <a:xfrm flipV="1">
              <a:off x="6060572" y="4958171"/>
              <a:ext cx="0" cy="28036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B0B8AF7-F293-0EC9-7A71-3582CE4F7DD2}"/>
                </a:ext>
              </a:extLst>
            </p:cNvPr>
            <p:cNvGrpSpPr/>
            <p:nvPr/>
          </p:nvGrpSpPr>
          <p:grpSpPr>
            <a:xfrm>
              <a:off x="5133396" y="1870856"/>
              <a:ext cx="1854351" cy="3087315"/>
              <a:chOff x="7391368" y="1911169"/>
              <a:chExt cx="1854351" cy="3087315"/>
            </a:xfrm>
          </p:grpSpPr>
          <p:pic>
            <p:nvPicPr>
              <p:cNvPr id="385" name="그림 384">
                <a:extLst>
                  <a:ext uri="{FF2B5EF4-FFF2-40B4-BE49-F238E27FC236}">
                    <a16:creationId xmlns:a16="http://schemas.microsoft.com/office/drawing/2014/main" id="{FE7BA08B-8C43-5295-0EE2-38D75FC91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1368" y="2614319"/>
                <a:ext cx="1854351" cy="23841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  <p:sp>
            <p:nvSpPr>
              <p:cNvPr id="390" name="직사각형 389"/>
              <p:cNvSpPr/>
              <p:nvPr/>
            </p:nvSpPr>
            <p:spPr>
              <a:xfrm>
                <a:off x="7759736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박주찬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9AAEDD9-1BFD-BBBC-BD5E-D5A427848545}"/>
                </a:ext>
              </a:extLst>
            </p:cNvPr>
            <p:cNvGrpSpPr/>
            <p:nvPr/>
          </p:nvGrpSpPr>
          <p:grpSpPr>
            <a:xfrm>
              <a:off x="5164132" y="5238532"/>
              <a:ext cx="1792879" cy="1477825"/>
              <a:chOff x="5131281" y="5238532"/>
              <a:chExt cx="1792879" cy="147782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831223-0295-BC18-76A5-0F592B16BB48}"/>
                  </a:ext>
                </a:extLst>
              </p:cNvPr>
              <p:cNvSpPr/>
              <p:nvPr/>
            </p:nvSpPr>
            <p:spPr>
              <a:xfrm>
                <a:off x="5131281" y="5238532"/>
                <a:ext cx="1792879" cy="1477825"/>
              </a:xfrm>
              <a:prstGeom prst="roundRect">
                <a:avLst>
                  <a:gd name="adj" fmla="val 7730"/>
                </a:avLst>
              </a:prstGeom>
              <a:solidFill>
                <a:schemeClr val="bg2">
                  <a:lumMod val="9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8F277-402B-3A90-74B6-88D6B9FE0EC9}"/>
                  </a:ext>
                </a:extLst>
              </p:cNvPr>
              <p:cNvSpPr txBox="1"/>
              <p:nvPr/>
            </p:nvSpPr>
            <p:spPr>
              <a:xfrm>
                <a:off x="5153122" y="5331979"/>
                <a:ext cx="1749197" cy="1290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계획 수립 및 총괄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ML</a:t>
                </a: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모델 구축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데이터 </a:t>
                </a:r>
                <a:r>
                  <a:rPr lang="ko-KR" altLang="en-US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전처리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887C7F5-5E41-A956-7B7F-8FF6F8C04C7F}"/>
              </a:ext>
            </a:extLst>
          </p:cNvPr>
          <p:cNvGrpSpPr/>
          <p:nvPr/>
        </p:nvGrpSpPr>
        <p:grpSpPr>
          <a:xfrm>
            <a:off x="2647595" y="1870856"/>
            <a:ext cx="1792879" cy="4845501"/>
            <a:chOff x="2647595" y="1870856"/>
            <a:chExt cx="1792879" cy="484550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B6BD129-2D99-9691-32E5-3521F31EF4A6}"/>
                </a:ext>
              </a:extLst>
            </p:cNvPr>
            <p:cNvCxnSpPr>
              <a:cxnSpLocks/>
              <a:stCxn id="25" idx="0"/>
              <a:endCxn id="52" idx="2"/>
            </p:cNvCxnSpPr>
            <p:nvPr/>
          </p:nvCxnSpPr>
          <p:spPr>
            <a:xfrm flipH="1" flipV="1">
              <a:off x="3544034" y="4967757"/>
              <a:ext cx="1" cy="270775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A4083A6-C4C9-E185-FB84-21C3382EAD50}"/>
                </a:ext>
              </a:extLst>
            </p:cNvPr>
            <p:cNvGrpSpPr/>
            <p:nvPr/>
          </p:nvGrpSpPr>
          <p:grpSpPr>
            <a:xfrm>
              <a:off x="2652726" y="1870856"/>
              <a:ext cx="1782616" cy="3096901"/>
              <a:chOff x="2891852" y="1882893"/>
              <a:chExt cx="1782616" cy="3096901"/>
            </a:xfrm>
          </p:grpSpPr>
          <p:sp>
            <p:nvSpPr>
              <p:cNvPr id="398" name="직사각형 397"/>
              <p:cNvSpPr/>
              <p:nvPr/>
            </p:nvSpPr>
            <p:spPr>
              <a:xfrm>
                <a:off x="3224353" y="1882893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신정윤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1852" y="2602973"/>
                <a:ext cx="1782616" cy="237682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4E8E9C-FFCF-639E-F06A-E0B2F804F11D}"/>
                </a:ext>
              </a:extLst>
            </p:cNvPr>
            <p:cNvSpPr/>
            <p:nvPr/>
          </p:nvSpPr>
          <p:spPr>
            <a:xfrm>
              <a:off x="2647595" y="5238532"/>
              <a:ext cx="1792879" cy="1477825"/>
            </a:xfrm>
            <a:prstGeom prst="roundRect">
              <a:avLst>
                <a:gd name="adj" fmla="val 7730"/>
              </a:avLst>
            </a:prstGeom>
            <a:solidFill>
              <a:schemeClr val="bg2">
                <a:lumMod val="9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23D28C-9D51-9668-CA9C-42D626530C05}"/>
                </a:ext>
              </a:extLst>
            </p:cNvPr>
            <p:cNvSpPr txBox="1"/>
            <p:nvPr/>
          </p:nvSpPr>
          <p:spPr>
            <a:xfrm>
              <a:off x="2717526" y="5331979"/>
              <a:ext cx="1653017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DB 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설계 및 구축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전처리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자료탐색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164DF36-1991-6727-B5B2-35D5C74C67AA}"/>
              </a:ext>
            </a:extLst>
          </p:cNvPr>
          <p:cNvGrpSpPr/>
          <p:nvPr/>
        </p:nvGrpSpPr>
        <p:grpSpPr>
          <a:xfrm>
            <a:off x="10191782" y="1870856"/>
            <a:ext cx="1792879" cy="4845500"/>
            <a:chOff x="10191782" y="1870856"/>
            <a:chExt cx="1792879" cy="484550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7475F8-0C3F-FEB1-BA30-3CB27124DC53}"/>
                </a:ext>
              </a:extLst>
            </p:cNvPr>
            <p:cNvCxnSpPr>
              <a:cxnSpLocks/>
              <a:stCxn id="30" idx="0"/>
              <a:endCxn id="387" idx="2"/>
            </p:cNvCxnSpPr>
            <p:nvPr/>
          </p:nvCxnSpPr>
          <p:spPr>
            <a:xfrm flipV="1">
              <a:off x="11088222" y="4972863"/>
              <a:ext cx="2377" cy="26566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B476EB3-1B17-89A8-814E-18287DC61987}"/>
                </a:ext>
              </a:extLst>
            </p:cNvPr>
            <p:cNvGrpSpPr/>
            <p:nvPr/>
          </p:nvGrpSpPr>
          <p:grpSpPr>
            <a:xfrm>
              <a:off x="10196536" y="1870856"/>
              <a:ext cx="1788125" cy="3102007"/>
              <a:chOff x="667079" y="1911169"/>
              <a:chExt cx="1788125" cy="3102007"/>
            </a:xfrm>
          </p:grpSpPr>
          <p:pic>
            <p:nvPicPr>
              <p:cNvPr id="387" name="그림 386">
                <a:extLst>
                  <a:ext uri="{FF2B5EF4-FFF2-40B4-BE49-F238E27FC236}">
                    <a16:creationId xmlns:a16="http://schemas.microsoft.com/office/drawing/2014/main" id="{D1076A6C-5C5A-1961-5014-AE73226FA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079" y="2629010"/>
                <a:ext cx="1788125" cy="238416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  <p:sp>
            <p:nvSpPr>
              <p:cNvPr id="389" name="직사각형 388"/>
              <p:cNvSpPr/>
              <p:nvPr/>
            </p:nvSpPr>
            <p:spPr>
              <a:xfrm>
                <a:off x="1002334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오승필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4103E5-5F1D-0321-32FC-10F8D282D12C}"/>
                </a:ext>
              </a:extLst>
            </p:cNvPr>
            <p:cNvGrpSpPr/>
            <p:nvPr/>
          </p:nvGrpSpPr>
          <p:grpSpPr>
            <a:xfrm>
              <a:off x="10191782" y="5238531"/>
              <a:ext cx="1792879" cy="1477825"/>
              <a:chOff x="10196536" y="5164616"/>
              <a:chExt cx="1792879" cy="1477825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80C85782-AF5E-F297-A3A0-07D191AB025B}"/>
                  </a:ext>
                </a:extLst>
              </p:cNvPr>
              <p:cNvSpPr/>
              <p:nvPr/>
            </p:nvSpPr>
            <p:spPr>
              <a:xfrm>
                <a:off x="10196536" y="5164616"/>
                <a:ext cx="1792879" cy="1477825"/>
              </a:xfrm>
              <a:prstGeom prst="roundRect">
                <a:avLst>
                  <a:gd name="adj" fmla="val 7730"/>
                </a:avLst>
              </a:prstGeom>
              <a:solidFill>
                <a:schemeClr val="bg2">
                  <a:lumMod val="9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9807E9-E327-3B77-64F7-24AC170A06C0}"/>
                  </a:ext>
                </a:extLst>
              </p:cNvPr>
              <p:cNvSpPr txBox="1"/>
              <p:nvPr/>
            </p:nvSpPr>
            <p:spPr>
              <a:xfrm>
                <a:off x="10375471" y="5258063"/>
                <a:ext cx="1435008" cy="1338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백엔드</a:t>
                </a: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구축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데이터 시각화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 err="1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자료탐색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B364A12-B165-7546-9409-B18902BCABCC}"/>
              </a:ext>
            </a:extLst>
          </p:cNvPr>
          <p:cNvGrpSpPr/>
          <p:nvPr/>
        </p:nvGrpSpPr>
        <p:grpSpPr>
          <a:xfrm>
            <a:off x="7658897" y="1870856"/>
            <a:ext cx="1854000" cy="4850845"/>
            <a:chOff x="7658897" y="1870856"/>
            <a:chExt cx="1854000" cy="485084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9AD2156-98D2-E146-DCEF-813446AE0030}"/>
                </a:ext>
              </a:extLst>
            </p:cNvPr>
            <p:cNvCxnSpPr>
              <a:cxnSpLocks/>
              <a:stCxn id="27" idx="0"/>
              <a:endCxn id="68" idx="2"/>
            </p:cNvCxnSpPr>
            <p:nvPr/>
          </p:nvCxnSpPr>
          <p:spPr>
            <a:xfrm flipH="1" flipV="1">
              <a:off x="8585897" y="4957206"/>
              <a:ext cx="1" cy="28667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06B7D1E-2634-BA57-74C4-4868AC32A190}"/>
                </a:ext>
              </a:extLst>
            </p:cNvPr>
            <p:cNvGrpSpPr/>
            <p:nvPr/>
          </p:nvGrpSpPr>
          <p:grpSpPr>
            <a:xfrm>
              <a:off x="7658897" y="1870856"/>
              <a:ext cx="1854000" cy="3086350"/>
              <a:chOff x="9670921" y="1911169"/>
              <a:chExt cx="1854000" cy="3086350"/>
            </a:xfrm>
          </p:grpSpPr>
          <p:sp>
            <p:nvSpPr>
              <p:cNvPr id="391" name="직사각형 390"/>
              <p:cNvSpPr/>
              <p:nvPr/>
            </p:nvSpPr>
            <p:spPr>
              <a:xfrm>
                <a:off x="10039114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이의재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68" name="그림 67"/>
              <p:cNvPicPr>
                <a:picLocks/>
              </p:cNvPicPr>
              <p:nvPr/>
            </p:nvPicPr>
            <p:blipFill rotWithShape="1">
              <a:blip r:embed="rId6"/>
              <a:srcRect l="6129" t="4669" r="4856" b="3208"/>
              <a:stretch/>
            </p:blipFill>
            <p:spPr>
              <a:xfrm>
                <a:off x="9670921" y="2614319"/>
                <a:ext cx="1854000" cy="2383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87A112D-B101-008F-FC3B-50408A13C248}"/>
                </a:ext>
              </a:extLst>
            </p:cNvPr>
            <p:cNvGrpSpPr/>
            <p:nvPr/>
          </p:nvGrpSpPr>
          <p:grpSpPr>
            <a:xfrm>
              <a:off x="7689458" y="5243876"/>
              <a:ext cx="1792879" cy="1477825"/>
              <a:chOff x="7651595" y="5169961"/>
              <a:chExt cx="1792879" cy="147782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269C9EB-CB77-0780-A962-4145BE7229A6}"/>
                  </a:ext>
                </a:extLst>
              </p:cNvPr>
              <p:cNvSpPr/>
              <p:nvPr/>
            </p:nvSpPr>
            <p:spPr>
              <a:xfrm>
                <a:off x="7651595" y="5169961"/>
                <a:ext cx="1792879" cy="1477825"/>
              </a:xfrm>
              <a:prstGeom prst="roundRect">
                <a:avLst>
                  <a:gd name="adj" fmla="val 7730"/>
                </a:avLst>
              </a:prstGeom>
              <a:solidFill>
                <a:schemeClr val="bg2">
                  <a:lumMod val="9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217023-C0D7-5D60-E335-ACCF133985CD}"/>
                  </a:ext>
                </a:extLst>
              </p:cNvPr>
              <p:cNvSpPr txBox="1"/>
              <p:nvPr/>
            </p:nvSpPr>
            <p:spPr>
              <a:xfrm>
                <a:off x="7830530" y="5263408"/>
                <a:ext cx="1435008" cy="1290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백엔드</a:t>
                </a: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구축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데이터 시각화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자료분석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93002A9-4D6A-A87B-F269-003FCB585C6C}"/>
              </a:ext>
            </a:extLst>
          </p:cNvPr>
          <p:cNvGrpSpPr/>
          <p:nvPr/>
        </p:nvGrpSpPr>
        <p:grpSpPr>
          <a:xfrm>
            <a:off x="207339" y="1870856"/>
            <a:ext cx="1792879" cy="4845501"/>
            <a:chOff x="207339" y="1870856"/>
            <a:chExt cx="1792879" cy="484550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94A95F6-B706-968A-D31B-6C36CB5DC44D}"/>
                </a:ext>
              </a:extLst>
            </p:cNvPr>
            <p:cNvCxnSpPr>
              <a:cxnSpLocks/>
              <a:stCxn id="24" idx="0"/>
              <a:endCxn id="386" idx="2"/>
            </p:cNvCxnSpPr>
            <p:nvPr/>
          </p:nvCxnSpPr>
          <p:spPr>
            <a:xfrm flipV="1">
              <a:off x="1103779" y="4958172"/>
              <a:ext cx="0" cy="28036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7379260-2BDA-D2AB-3F18-7E7EFB9D45B3}"/>
                </a:ext>
              </a:extLst>
            </p:cNvPr>
            <p:cNvGrpSpPr/>
            <p:nvPr/>
          </p:nvGrpSpPr>
          <p:grpSpPr>
            <a:xfrm>
              <a:off x="207339" y="1870856"/>
              <a:ext cx="1792879" cy="3087316"/>
              <a:chOff x="5139822" y="1911169"/>
              <a:chExt cx="1792879" cy="3087316"/>
            </a:xfrm>
          </p:grpSpPr>
          <p:pic>
            <p:nvPicPr>
              <p:cNvPr id="386" name="그림 385">
                <a:extLst>
                  <a:ext uri="{FF2B5EF4-FFF2-40B4-BE49-F238E27FC236}">
                    <a16:creationId xmlns:a16="http://schemas.microsoft.com/office/drawing/2014/main" id="{97D5B861-489D-7420-12F0-3BCB5409B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9822" y="2614319"/>
                <a:ext cx="1792879" cy="238416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  <p:sp>
            <p:nvSpPr>
              <p:cNvPr id="388" name="직사각형 387"/>
              <p:cNvSpPr/>
              <p:nvPr/>
            </p:nvSpPr>
            <p:spPr>
              <a:xfrm>
                <a:off x="5477454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성우진</a:t>
                </a:r>
              </a:p>
            </p:txBody>
          </p:sp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9FA8FF7-FBA6-5414-8C82-B9C474C21F02}"/>
                </a:ext>
              </a:extLst>
            </p:cNvPr>
            <p:cNvSpPr/>
            <p:nvPr/>
          </p:nvSpPr>
          <p:spPr>
            <a:xfrm>
              <a:off x="207339" y="5238532"/>
              <a:ext cx="1792879" cy="1477825"/>
            </a:xfrm>
            <a:prstGeom prst="roundRect">
              <a:avLst>
                <a:gd name="adj" fmla="val 7730"/>
              </a:avLst>
            </a:prstGeom>
            <a:solidFill>
              <a:schemeClr val="bg2">
                <a:lumMod val="9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9EB7D0-89E9-6B4C-AE67-EA4578A35333}"/>
                </a:ext>
              </a:extLst>
            </p:cNvPr>
            <p:cNvSpPr txBox="1"/>
            <p:nvPr/>
          </p:nvSpPr>
          <p:spPr>
            <a:xfrm>
              <a:off x="386274" y="5331979"/>
              <a:ext cx="1435008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크롤링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전처리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자료탐색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2424261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팀원 소개 및 역할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70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71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72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7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74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49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856442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1.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수집</a:t>
            </a:r>
          </a:p>
        </p:txBody>
      </p:sp>
      <p:sp>
        <p:nvSpPr>
          <p:cNvPr id="55" name="사각형: 둥근 모서리 14">
            <a:extLst>
              <a:ext uri="{FF2B5EF4-FFF2-40B4-BE49-F238E27FC236}">
                <a16:creationId xmlns:a16="http://schemas.microsoft.com/office/drawing/2014/main" id="{8DCDE1AF-126B-0DA2-31F8-77B87D9BBE1B}"/>
              </a:ext>
            </a:extLst>
          </p:cNvPr>
          <p:cNvSpPr/>
          <p:nvPr/>
        </p:nvSpPr>
        <p:spPr>
          <a:xfrm>
            <a:off x="256812" y="2182648"/>
            <a:ext cx="11678376" cy="4558720"/>
          </a:xfrm>
          <a:prstGeom prst="roundRect">
            <a:avLst>
              <a:gd name="adj" fmla="val 4061"/>
            </a:avLst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텍스트 개체 틀 11">
            <a:extLst>
              <a:ext uri="{FF2B5EF4-FFF2-40B4-BE49-F238E27FC236}">
                <a16:creationId xmlns:a16="http://schemas.microsoft.com/office/drawing/2014/main" id="{E0C70963-EECD-44A6-3350-F4A2BBB37AEB}"/>
              </a:ext>
            </a:extLst>
          </p:cNvPr>
          <p:cNvSpPr txBox="1">
            <a:spLocks/>
          </p:cNvSpPr>
          <p:nvPr/>
        </p:nvSpPr>
        <p:spPr>
          <a:xfrm>
            <a:off x="7404834" y="2368252"/>
            <a:ext cx="3401769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Case </a:t>
            </a:r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② 리서치 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직접 수집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사각형: 둥근 모서리 12">
            <a:extLst>
              <a:ext uri="{FF2B5EF4-FFF2-40B4-BE49-F238E27FC236}">
                <a16:creationId xmlns:a16="http://schemas.microsoft.com/office/drawing/2014/main" id="{D267BC10-1209-1794-67C4-984BCD357DA5}"/>
              </a:ext>
            </a:extLst>
          </p:cNvPr>
          <p:cNvSpPr/>
          <p:nvPr/>
        </p:nvSpPr>
        <p:spPr>
          <a:xfrm>
            <a:off x="375461" y="2811348"/>
            <a:ext cx="5421642" cy="3744416"/>
          </a:xfrm>
          <a:prstGeom prst="roundRect">
            <a:avLst>
              <a:gd name="adj" fmla="val 92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텍스트 개체 틀 11">
            <a:extLst>
              <a:ext uri="{FF2B5EF4-FFF2-40B4-BE49-F238E27FC236}">
                <a16:creationId xmlns:a16="http://schemas.microsoft.com/office/drawing/2014/main" id="{071DFA8E-9CA5-5A2E-2321-E7FB8C77277E}"/>
              </a:ext>
            </a:extLst>
          </p:cNvPr>
          <p:cNvSpPr txBox="1">
            <a:spLocks/>
          </p:cNvSpPr>
          <p:nvPr/>
        </p:nvSpPr>
        <p:spPr>
          <a:xfrm>
            <a:off x="1418884" y="2368252"/>
            <a:ext cx="3334796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Case </a:t>
            </a:r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① </a:t>
            </a:r>
            <a:r>
              <a:rPr lang="ko-KR" alt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크롤링</a:t>
            </a:r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자동 수집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사각형: 둥근 모서리 12">
            <a:extLst>
              <a:ext uri="{FF2B5EF4-FFF2-40B4-BE49-F238E27FC236}">
                <a16:creationId xmlns:a16="http://schemas.microsoft.com/office/drawing/2014/main" id="{D267BC10-1209-1794-67C4-984BCD357DA5}"/>
              </a:ext>
            </a:extLst>
          </p:cNvPr>
          <p:cNvSpPr/>
          <p:nvPr/>
        </p:nvSpPr>
        <p:spPr>
          <a:xfrm>
            <a:off x="6394897" y="2811348"/>
            <a:ext cx="5421642" cy="3744416"/>
          </a:xfrm>
          <a:prstGeom prst="roundRect">
            <a:avLst>
              <a:gd name="adj" fmla="val 92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94392" y="3400589"/>
            <a:ext cx="1837362" cy="2565934"/>
            <a:chOff x="502378" y="3400589"/>
            <a:chExt cx="1837362" cy="2565934"/>
          </a:xfrm>
        </p:grpSpPr>
        <p:grpSp>
          <p:nvGrpSpPr>
            <p:cNvPr id="6" name="그룹 5"/>
            <p:cNvGrpSpPr/>
            <p:nvPr/>
          </p:nvGrpSpPr>
          <p:grpSpPr>
            <a:xfrm>
              <a:off x="608503" y="3400589"/>
              <a:ext cx="1625112" cy="1625112"/>
              <a:chOff x="996548" y="3258102"/>
              <a:chExt cx="1337080" cy="133708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996548" y="3258102"/>
                <a:ext cx="1337080" cy="133708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1" name="그림 80"/>
              <p:cNvPicPr>
                <a:picLocks noChangeAspect="1"/>
              </p:cNvPicPr>
              <p:nvPr/>
            </p:nvPicPr>
            <p:blipFill rotWithShape="1">
              <a:blip r:embed="rId4"/>
              <a:srcRect l="16213" r="16213"/>
              <a:stretch/>
            </p:blipFill>
            <p:spPr>
              <a:xfrm>
                <a:off x="1377056" y="3500398"/>
                <a:ext cx="576064" cy="852488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2378" y="5135526"/>
              <a:ext cx="183736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  <a:endPara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en-US" altLang="ko-KR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URL)</a:t>
              </a:r>
              <a:endPara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713886" y="3400589"/>
            <a:ext cx="1625112" cy="1625112"/>
            <a:chOff x="2551854" y="3258102"/>
            <a:chExt cx="1337080" cy="1337080"/>
          </a:xfrm>
        </p:grpSpPr>
        <p:sp>
          <p:nvSpPr>
            <p:cNvPr id="82" name="타원 81"/>
            <p:cNvSpPr/>
            <p:nvPr/>
          </p:nvSpPr>
          <p:spPr>
            <a:xfrm>
              <a:off x="2551854" y="3258102"/>
              <a:ext cx="1337080" cy="13370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Picture 18" descr="Python (programming language) - Wikipedia">
              <a:extLst>
                <a:ext uri="{FF2B5EF4-FFF2-40B4-BE49-F238E27FC236}">
                  <a16:creationId xmlns:a16="http://schemas.microsoft.com/office/drawing/2014/main" id="{AD1EA775-3E12-7C48-C406-CA922DF31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358" y="3571445"/>
              <a:ext cx="648072" cy="71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직사각형 83"/>
          <p:cNvSpPr/>
          <p:nvPr/>
        </p:nvSpPr>
        <p:spPr>
          <a:xfrm>
            <a:off x="3474712" y="5135526"/>
            <a:ext cx="21034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크롤링</a:t>
            </a:r>
            <a:endParaRPr lang="en-US" altLang="ko-KR" sz="24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(URL</a:t>
            </a:r>
            <a:r>
              <a:rPr lang="ko-KR" altLang="en-US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수집</a:t>
            </a:r>
            <a:r>
              <a: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십자형 27"/>
          <p:cNvSpPr/>
          <p:nvPr/>
        </p:nvSpPr>
        <p:spPr>
          <a:xfrm>
            <a:off x="2500492" y="3693879"/>
            <a:ext cx="1038532" cy="1038532"/>
          </a:xfrm>
          <a:prstGeom prst="plus">
            <a:avLst>
              <a:gd name="adj" fmla="val 3845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6620089" y="3344981"/>
            <a:ext cx="4971258" cy="2677151"/>
            <a:chOff x="6741366" y="3289372"/>
            <a:chExt cx="4971258" cy="2677151"/>
          </a:xfrm>
        </p:grpSpPr>
        <p:sp>
          <p:nvSpPr>
            <p:cNvPr id="88" name="직사각형 87"/>
            <p:cNvSpPr/>
            <p:nvPr/>
          </p:nvSpPr>
          <p:spPr>
            <a:xfrm>
              <a:off x="6786725" y="5135526"/>
              <a:ext cx="153439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API</a:t>
              </a:r>
            </a:p>
            <a:p>
              <a:pPr algn="ctr"/>
              <a:r>
                <a:rPr lang="en-US" altLang="ko-KR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이용 불가</a:t>
              </a:r>
              <a:r>
                <a:rPr lang="en-US" altLang="ko-KR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741366" y="3289372"/>
              <a:ext cx="1625112" cy="1625112"/>
              <a:chOff x="6741366" y="3289372"/>
              <a:chExt cx="1625112" cy="1625112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6741366" y="3289372"/>
                <a:ext cx="1625112" cy="1625112"/>
                <a:chOff x="996548" y="3258102"/>
                <a:chExt cx="1337080" cy="1337080"/>
              </a:xfrm>
            </p:grpSpPr>
            <p:sp>
              <p:nvSpPr>
                <p:cNvPr id="89" name="타원 88"/>
                <p:cNvSpPr/>
                <p:nvPr/>
              </p:nvSpPr>
              <p:spPr>
                <a:xfrm>
                  <a:off x="996548" y="3258102"/>
                  <a:ext cx="1337080" cy="133708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0" name="그림 8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213" r="16213"/>
                <a:stretch/>
              </p:blipFill>
              <p:spPr>
                <a:xfrm>
                  <a:off x="1377056" y="3500398"/>
                  <a:ext cx="576064" cy="852488"/>
                </a:xfrm>
                <a:prstGeom prst="rect">
                  <a:avLst/>
                </a:prstGeom>
              </p:spPr>
            </p:pic>
          </p:grpSp>
          <p:pic>
            <p:nvPicPr>
              <p:cNvPr id="91" name="Picture 2" descr="Xgrunge 문자 X 벡터 십자 기호 손으로 그린 X | 프리미엄 벡터">
                <a:extLst>
                  <a:ext uri="{FF2B5EF4-FFF2-40B4-BE49-F238E27FC236}">
                    <a16:creationId xmlns:a16="http://schemas.microsoft.com/office/drawing/2014/main" id="{9A845CD0-6A44-8549-22AE-A9642C81DA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73" t="7397" r="18197" b="8849"/>
              <a:stretch/>
            </p:blipFill>
            <p:spPr bwMode="auto">
              <a:xfrm>
                <a:off x="7033258" y="3415508"/>
                <a:ext cx="1041332" cy="1372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5" name="오른쪽 화살표 89">
              <a:extLst>
                <a:ext uri="{FF2B5EF4-FFF2-40B4-BE49-F238E27FC236}">
                  <a16:creationId xmlns:a16="http://schemas.microsoft.com/office/drawing/2014/main" id="{B8B02F69-DD09-CFD5-C365-99D3B0E45D9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8696725" y="3769228"/>
              <a:ext cx="666709" cy="727423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  <a:sym typeface="Arial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9605155" y="3289372"/>
              <a:ext cx="2107469" cy="2677151"/>
              <a:chOff x="9605155" y="3289372"/>
              <a:chExt cx="2107469" cy="2677151"/>
            </a:xfrm>
          </p:grpSpPr>
          <p:pic>
            <p:nvPicPr>
              <p:cNvPr id="1026" name="Picture 2" descr="호갱노노(호갱노노) 기업정보 - 넥스트유니콘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3680" y="3289372"/>
                <a:ext cx="1681150" cy="1625112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11292316" y="4452819"/>
                <a:ext cx="420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9605155" y="5135526"/>
                <a:ext cx="1858202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dirty="0" err="1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웹페이지</a:t>
                </a:r>
                <a:r>
                  <a:rPr lang="ko-KR" altLang="en-US" sz="2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접속</a:t>
                </a:r>
                <a:endParaRPr lang="en-US" altLang="ko-KR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en-US" altLang="ko-KR" sz="2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2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직접 수집</a:t>
                </a:r>
                <a:r>
                  <a:rPr lang="en-US" altLang="ko-KR" sz="2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endPara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51" name="모서리가 둥근 직사각형 50"/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03156" y="1000957"/>
            <a:ext cx="1585692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>
            <a:lum bright="70000" contrast="-70000"/>
          </a:blip>
          <a:srcRect l="7328" t="19751" r="52240" b="25782"/>
          <a:stretch/>
        </p:blipFill>
        <p:spPr>
          <a:xfrm>
            <a:off x="4240321" y="833242"/>
            <a:ext cx="921136" cy="797094"/>
          </a:xfrm>
          <a:prstGeom prst="rect">
            <a:avLst/>
          </a:prstGeom>
        </p:spPr>
      </p:pic>
      <p:pic>
        <p:nvPicPr>
          <p:cNvPr id="78" name="그림 77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625860"/>
            <a:ext cx="3790192" cy="598724"/>
          </a:xfrm>
          <a:prstGeom prst="rect">
            <a:avLst/>
          </a:prstGeom>
        </p:spPr>
      </p:pic>
      <p:grpSp>
        <p:nvGrpSpPr>
          <p:cNvPr id="108" name="그룹 10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109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110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111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11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11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2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856442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1.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수집</a:t>
            </a:r>
          </a:p>
        </p:txBody>
      </p:sp>
      <p:sp>
        <p:nvSpPr>
          <p:cNvPr id="55" name="사각형: 둥근 모서리 14">
            <a:extLst>
              <a:ext uri="{FF2B5EF4-FFF2-40B4-BE49-F238E27FC236}">
                <a16:creationId xmlns:a16="http://schemas.microsoft.com/office/drawing/2014/main" id="{8DCDE1AF-126B-0DA2-31F8-77B87D9BBE1B}"/>
              </a:ext>
            </a:extLst>
          </p:cNvPr>
          <p:cNvSpPr/>
          <p:nvPr/>
        </p:nvSpPr>
        <p:spPr>
          <a:xfrm>
            <a:off x="256812" y="2182648"/>
            <a:ext cx="11678376" cy="4558720"/>
          </a:xfrm>
          <a:prstGeom prst="roundRect">
            <a:avLst>
              <a:gd name="adj" fmla="val 4061"/>
            </a:avLst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12">
            <a:extLst>
              <a:ext uri="{FF2B5EF4-FFF2-40B4-BE49-F238E27FC236}">
                <a16:creationId xmlns:a16="http://schemas.microsoft.com/office/drawing/2014/main" id="{D267BC10-1209-1794-67C4-984BCD357DA5}"/>
              </a:ext>
            </a:extLst>
          </p:cNvPr>
          <p:cNvSpPr/>
          <p:nvPr/>
        </p:nvSpPr>
        <p:spPr>
          <a:xfrm>
            <a:off x="375460" y="2811348"/>
            <a:ext cx="11337163" cy="3744416"/>
          </a:xfrm>
          <a:prstGeom prst="roundRect">
            <a:avLst>
              <a:gd name="adj" fmla="val 92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03156" y="1000957"/>
            <a:ext cx="1585692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7328" t="19751" r="52240" b="25782"/>
          <a:stretch/>
        </p:blipFill>
        <p:spPr>
          <a:xfrm>
            <a:off x="4240321" y="833242"/>
            <a:ext cx="921136" cy="797094"/>
          </a:xfrm>
          <a:prstGeom prst="rect">
            <a:avLst/>
          </a:prstGeom>
        </p:spPr>
      </p:pic>
      <p:pic>
        <p:nvPicPr>
          <p:cNvPr id="78" name="그림 77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625860"/>
            <a:ext cx="3790192" cy="598724"/>
          </a:xfrm>
          <a:prstGeom prst="rect">
            <a:avLst/>
          </a:prstGeom>
        </p:spPr>
      </p:pic>
      <p:grpSp>
        <p:nvGrpSpPr>
          <p:cNvPr id="108" name="그룹 10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109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110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111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11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11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텍스트 개체 틀 11">
            <a:extLst>
              <a:ext uri="{FF2B5EF4-FFF2-40B4-BE49-F238E27FC236}">
                <a16:creationId xmlns:a16="http://schemas.microsoft.com/office/drawing/2014/main" id="{071DFA8E-9CA5-5A2E-2321-E7FB8C77277E}"/>
              </a:ext>
            </a:extLst>
          </p:cNvPr>
          <p:cNvSpPr txBox="1">
            <a:spLocks/>
          </p:cNvSpPr>
          <p:nvPr/>
        </p:nvSpPr>
        <p:spPr>
          <a:xfrm>
            <a:off x="651439" y="4194358"/>
            <a:ext cx="10785205" cy="2304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일부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크롤링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실패 문제 해결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주택금융연구원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한국갤럽 데이터 등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크롤링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실패한 </a:t>
            </a:r>
            <a:endParaRPr lang="en-US" altLang="ko-KR" sz="3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대한 </a:t>
            </a:r>
            <a:r>
              <a:rPr lang="ko-KR" altLang="en-US" sz="3600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크롤링</a:t>
            </a:r>
            <a:r>
              <a:rPr lang="ko-KR" altLang="en-US" sz="36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모듈 설계 및 개발 </a:t>
            </a:r>
            <a:r>
              <a:rPr lang="ko-KR" altLang="en-US" sz="36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예정</a:t>
            </a:r>
            <a:endParaRPr lang="ko-KR" altLang="en-US" sz="3600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64567" y="2962140"/>
            <a:ext cx="9958948" cy="936666"/>
            <a:chOff x="945461" y="2962140"/>
            <a:chExt cx="9958948" cy="9366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461" y="2962140"/>
              <a:ext cx="3278331" cy="936666"/>
            </a:xfrm>
            <a:prstGeom prst="rect">
              <a:avLst/>
            </a:prstGeom>
          </p:spPr>
        </p:pic>
        <p:pic>
          <p:nvPicPr>
            <p:cNvPr id="1028" name="Picture 4" descr="파일:Gallup Korea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818" y="2962140"/>
              <a:ext cx="5328591" cy="936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155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280378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2.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전처리</a:t>
            </a:r>
          </a:p>
        </p:txBody>
      </p:sp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8DCDE1AF-126B-0DA2-31F8-77B87D9BBE1B}"/>
              </a:ext>
            </a:extLst>
          </p:cNvPr>
          <p:cNvSpPr/>
          <p:nvPr/>
        </p:nvSpPr>
        <p:spPr>
          <a:xfrm>
            <a:off x="256812" y="2182648"/>
            <a:ext cx="11678376" cy="4558720"/>
          </a:xfrm>
          <a:prstGeom prst="roundRect">
            <a:avLst>
              <a:gd name="adj" fmla="val 4061"/>
            </a:avLst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1">
            <a:extLst>
              <a:ext uri="{FF2B5EF4-FFF2-40B4-BE49-F238E27FC236}">
                <a16:creationId xmlns:a16="http://schemas.microsoft.com/office/drawing/2014/main" id="{E0C70963-EECD-44A6-3350-F4A2BBB37AEB}"/>
              </a:ext>
            </a:extLst>
          </p:cNvPr>
          <p:cNvSpPr txBox="1">
            <a:spLocks/>
          </p:cNvSpPr>
          <p:nvPr/>
        </p:nvSpPr>
        <p:spPr>
          <a:xfrm>
            <a:off x="7778406" y="2368252"/>
            <a:ext cx="2654624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② 스케일링</a:t>
            </a:r>
            <a:endParaRPr lang="ko-KR" alt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사각형: 둥근 모서리 12">
            <a:extLst>
              <a:ext uri="{FF2B5EF4-FFF2-40B4-BE49-F238E27FC236}">
                <a16:creationId xmlns:a16="http://schemas.microsoft.com/office/drawing/2014/main" id="{D267BC10-1209-1794-67C4-984BCD357DA5}"/>
              </a:ext>
            </a:extLst>
          </p:cNvPr>
          <p:cNvSpPr/>
          <p:nvPr/>
        </p:nvSpPr>
        <p:spPr>
          <a:xfrm>
            <a:off x="375461" y="2811348"/>
            <a:ext cx="5421642" cy="3744416"/>
          </a:xfrm>
          <a:prstGeom prst="roundRect">
            <a:avLst>
              <a:gd name="adj" fmla="val 4705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1">
            <a:extLst>
              <a:ext uri="{FF2B5EF4-FFF2-40B4-BE49-F238E27FC236}">
                <a16:creationId xmlns:a16="http://schemas.microsoft.com/office/drawing/2014/main" id="{071DFA8E-9CA5-5A2E-2321-E7FB8C77277E}"/>
              </a:ext>
            </a:extLst>
          </p:cNvPr>
          <p:cNvSpPr txBox="1">
            <a:spLocks/>
          </p:cNvSpPr>
          <p:nvPr/>
        </p:nvSpPr>
        <p:spPr>
          <a:xfrm>
            <a:off x="455074" y="2368252"/>
            <a:ext cx="5262416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방법① 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시점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열을 기준으로 데이터 프레임 결함</a:t>
            </a:r>
            <a:endParaRPr lang="ko-KR" alt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D267BC10-1209-1794-67C4-984BCD357DA5}"/>
              </a:ext>
            </a:extLst>
          </p:cNvPr>
          <p:cNvSpPr/>
          <p:nvPr/>
        </p:nvSpPr>
        <p:spPr>
          <a:xfrm>
            <a:off x="6394897" y="2811348"/>
            <a:ext cx="5421642" cy="3744416"/>
          </a:xfrm>
          <a:prstGeom prst="roundRect">
            <a:avLst>
              <a:gd name="adj" fmla="val 3942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BB33C2-9D9E-B4B0-4FC9-39824D3D80DE}"/>
              </a:ext>
            </a:extLst>
          </p:cNvPr>
          <p:cNvGrpSpPr/>
          <p:nvPr/>
        </p:nvGrpSpPr>
        <p:grpSpPr>
          <a:xfrm>
            <a:off x="207339" y="795963"/>
            <a:ext cx="11777322" cy="872014"/>
            <a:chOff x="2089551" y="993051"/>
            <a:chExt cx="8044889" cy="87201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2089551" y="993051"/>
              <a:ext cx="8044889" cy="8720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79534" y="1198226"/>
              <a:ext cx="1264926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전처리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11" name="그림 10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625860"/>
            <a:ext cx="3790192" cy="5987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30649" t="20964" r="30649" b="7949"/>
          <a:stretch/>
        </p:blipFill>
        <p:spPr>
          <a:xfrm>
            <a:off x="4243641" y="795782"/>
            <a:ext cx="844247" cy="872376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6714836" y="2928755"/>
            <a:ext cx="4781764" cy="17266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9826" t="14568" r="9826" b="14568"/>
          <a:stretch/>
        </p:blipFill>
        <p:spPr>
          <a:xfrm>
            <a:off x="7084011" y="3431964"/>
            <a:ext cx="4043415" cy="11233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107689" y="2928755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Min</a:t>
            </a:r>
            <a:r>
              <a:rPr lang="en-US" altLang="ko-KR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b="1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Max</a:t>
            </a: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스케일링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727255" y="4731210"/>
            <a:ext cx="4781764" cy="17266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216288" y="4731210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Robust </a:t>
            </a: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스케일링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>
            <a:biLevel thresh="75000"/>
          </a:blip>
          <a:srcRect t="9032" b="23440"/>
          <a:stretch/>
        </p:blipFill>
        <p:spPr>
          <a:xfrm>
            <a:off x="7019142" y="5231775"/>
            <a:ext cx="4197991" cy="725541"/>
          </a:xfrm>
          <a:prstGeom prst="rect">
            <a:avLst/>
          </a:prstGeom>
        </p:spPr>
      </p:pic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81483"/>
              </p:ext>
            </p:extLst>
          </p:nvPr>
        </p:nvGraphicFramePr>
        <p:xfrm>
          <a:off x="507335" y="2918188"/>
          <a:ext cx="5157894" cy="35396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6543">
                  <a:extLst>
                    <a:ext uri="{9D8B030D-6E8A-4147-A177-3AD203B41FA5}">
                      <a16:colId xmlns:a16="http://schemas.microsoft.com/office/drawing/2014/main" val="491733088"/>
                    </a:ext>
                  </a:extLst>
                </a:gridCol>
                <a:gridCol w="1864043">
                  <a:extLst>
                    <a:ext uri="{9D8B030D-6E8A-4147-A177-3AD203B41FA5}">
                      <a16:colId xmlns:a16="http://schemas.microsoft.com/office/drawing/2014/main" val="900502909"/>
                    </a:ext>
                  </a:extLst>
                </a:gridCol>
                <a:gridCol w="1747308">
                  <a:extLst>
                    <a:ext uri="{9D8B030D-6E8A-4147-A177-3AD203B41FA5}">
                      <a16:colId xmlns:a16="http://schemas.microsoft.com/office/drawing/2014/main" val="1478151196"/>
                    </a:ext>
                  </a:extLst>
                </a:gridCol>
              </a:tblGrid>
              <a:tr h="589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시점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dirty="0" err="1" smtClean="0">
                          <a:solidFill>
                            <a:srgbClr val="FF0000"/>
                          </a:solidFill>
                        </a:rPr>
                        <a:t>기준열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인구이동데이터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PIR</a:t>
                      </a:r>
                      <a:r>
                        <a:rPr lang="ko-KR" altLang="en-US" dirty="0" smtClean="0"/>
                        <a:t>지수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424972"/>
                  </a:ext>
                </a:extLst>
              </a:tr>
              <a:tr h="58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2013.01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582193"/>
                  </a:ext>
                </a:extLst>
              </a:tr>
              <a:tr h="58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2013.02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47104"/>
                  </a:ext>
                </a:extLst>
              </a:tr>
              <a:tr h="58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2013.03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575443"/>
                  </a:ext>
                </a:extLst>
              </a:tr>
              <a:tr h="58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934849"/>
                  </a:ext>
                </a:extLst>
              </a:tr>
              <a:tr h="58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2023.12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508227"/>
                  </a:ext>
                </a:extLst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69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70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71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7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7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70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856442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3.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모델 구축 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(1) 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436207" y="1000957"/>
            <a:ext cx="1319592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구축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074" name="Picture 2" descr="Machine Learning Generic Gradient icon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749" y="844704"/>
            <a:ext cx="774171" cy="7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58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59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60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61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6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55" name="사각형: 둥근 모서리 14">
            <a:extLst>
              <a:ext uri="{FF2B5EF4-FFF2-40B4-BE49-F238E27FC236}">
                <a16:creationId xmlns:a16="http://schemas.microsoft.com/office/drawing/2014/main" id="{8DCDE1AF-126B-0DA2-31F8-77B87D9BBE1B}"/>
              </a:ext>
            </a:extLst>
          </p:cNvPr>
          <p:cNvSpPr/>
          <p:nvPr/>
        </p:nvSpPr>
        <p:spPr>
          <a:xfrm>
            <a:off x="256812" y="1894616"/>
            <a:ext cx="11678376" cy="4558720"/>
          </a:xfrm>
          <a:prstGeom prst="roundRect">
            <a:avLst>
              <a:gd name="adj" fmla="val 4061"/>
            </a:avLst>
          </a:prstGeom>
          <a:solidFill>
            <a:schemeClr val="bg1">
              <a:lumMod val="75000"/>
              <a:alpha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D267BC10-1209-1794-67C4-984BCD357DA5}"/>
              </a:ext>
            </a:extLst>
          </p:cNvPr>
          <p:cNvSpPr/>
          <p:nvPr/>
        </p:nvSpPr>
        <p:spPr>
          <a:xfrm>
            <a:off x="375461" y="2523316"/>
            <a:ext cx="5421642" cy="3744416"/>
          </a:xfrm>
          <a:prstGeom prst="roundRect">
            <a:avLst>
              <a:gd name="adj" fmla="val 92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12">
            <a:extLst>
              <a:ext uri="{FF2B5EF4-FFF2-40B4-BE49-F238E27FC236}">
                <a16:creationId xmlns:a16="http://schemas.microsoft.com/office/drawing/2014/main" id="{D267BC10-1209-1794-67C4-984BCD357DA5}"/>
              </a:ext>
            </a:extLst>
          </p:cNvPr>
          <p:cNvSpPr/>
          <p:nvPr/>
        </p:nvSpPr>
        <p:spPr>
          <a:xfrm>
            <a:off x="6384032" y="2472327"/>
            <a:ext cx="5421642" cy="3744416"/>
          </a:xfrm>
          <a:prstGeom prst="roundRect">
            <a:avLst>
              <a:gd name="adj" fmla="val 92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071DFA8E-9CA5-5A2E-2321-E7FB8C77277E}"/>
              </a:ext>
            </a:extLst>
          </p:cNvPr>
          <p:cNvSpPr txBox="1">
            <a:spLocks/>
          </p:cNvSpPr>
          <p:nvPr/>
        </p:nvSpPr>
        <p:spPr>
          <a:xfrm>
            <a:off x="2145080" y="2080220"/>
            <a:ext cx="1882405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기존 모델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텍스트 개체 틀 11">
            <a:extLst>
              <a:ext uri="{FF2B5EF4-FFF2-40B4-BE49-F238E27FC236}">
                <a16:creationId xmlns:a16="http://schemas.microsoft.com/office/drawing/2014/main" id="{071DFA8E-9CA5-5A2E-2321-E7FB8C77277E}"/>
              </a:ext>
            </a:extLst>
          </p:cNvPr>
          <p:cNvSpPr txBox="1">
            <a:spLocks/>
          </p:cNvSpPr>
          <p:nvPr/>
        </p:nvSpPr>
        <p:spPr>
          <a:xfrm>
            <a:off x="7427455" y="2029231"/>
            <a:ext cx="3334796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삼각형 1">
            <a:extLst>
              <a:ext uri="{FF2B5EF4-FFF2-40B4-BE49-F238E27FC236}">
                <a16:creationId xmlns:a16="http://schemas.microsoft.com/office/drawing/2014/main" id="{EA4073C8-AC7A-E307-1634-C2E5CB479987}"/>
              </a:ext>
            </a:extLst>
          </p:cNvPr>
          <p:cNvSpPr/>
          <p:nvPr/>
        </p:nvSpPr>
        <p:spPr>
          <a:xfrm rot="5400000">
            <a:off x="4203587" y="4228977"/>
            <a:ext cx="3744417" cy="333104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72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482872" y="2737836"/>
            <a:ext cx="5206821" cy="1219950"/>
          </a:xfrm>
          <a:prstGeom prst="roundRect">
            <a:avLst>
              <a:gd name="adj" fmla="val 8673"/>
            </a:avLst>
          </a:prstGeom>
          <a:solidFill>
            <a:schemeClr val="accent4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4085" y="3131305"/>
            <a:ext cx="5064395" cy="747198"/>
            <a:chOff x="551384" y="3418861"/>
            <a:chExt cx="5064395" cy="747198"/>
          </a:xfrm>
        </p:grpSpPr>
        <p:grpSp>
          <p:nvGrpSpPr>
            <p:cNvPr id="39" name="그룹 38"/>
            <p:cNvGrpSpPr/>
            <p:nvPr/>
          </p:nvGrpSpPr>
          <p:grpSpPr>
            <a:xfrm>
              <a:off x="551384" y="3418861"/>
              <a:ext cx="2147076" cy="747198"/>
              <a:chOff x="3766979" y="1919140"/>
              <a:chExt cx="2147076" cy="747198"/>
            </a:xfrm>
          </p:grpSpPr>
          <p:sp>
            <p:nvSpPr>
              <p:cNvPr id="40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3766979" y="1919140"/>
                <a:ext cx="2147076" cy="747198"/>
              </a:xfrm>
              <a:prstGeom prst="roundRect">
                <a:avLst>
                  <a:gd name="adj" fmla="val 8673"/>
                </a:avLst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20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4165492" y="1938796"/>
                <a:ext cx="135005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이동 데이터</a:t>
                </a:r>
                <a:endParaRPr lang="en-US" altLang="ko-KR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en-US" altLang="ko-KR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8 </a:t>
                </a:r>
                <a:r>
                  <a:rPr lang="ko-KR" altLang="en-US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가지 변수</a:t>
                </a:r>
                <a:endPara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sp>
          <p:nvSpPr>
            <p:cNvPr id="45" name="오른쪽 화살표 89">
              <a:extLst>
                <a:ext uri="{FF2B5EF4-FFF2-40B4-BE49-F238E27FC236}">
                  <a16:creationId xmlns:a16="http://schemas.microsoft.com/office/drawing/2014/main" id="{B8B02F69-DD09-CFD5-C365-99D3B0E45D9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2868707" y="3558018"/>
              <a:ext cx="429749" cy="468884"/>
            </a:xfrm>
            <a:prstGeom prst="rightArrow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3468703" y="3418861"/>
              <a:ext cx="2147076" cy="747198"/>
              <a:chOff x="3468703" y="3434503"/>
              <a:chExt cx="2147076" cy="747198"/>
            </a:xfrm>
          </p:grpSpPr>
          <p:sp>
            <p:nvSpPr>
              <p:cNvPr id="43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3468703" y="3434503"/>
                <a:ext cx="2147076" cy="747198"/>
              </a:xfrm>
              <a:prstGeom prst="roundRect">
                <a:avLst>
                  <a:gd name="adj" fmla="val 8673"/>
                </a:avLst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20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3893666" y="3608047"/>
                <a:ext cx="1297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4</a:t>
                </a:r>
                <a:r>
                  <a:rPr lang="ko-KR" altLang="en-US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가지 변수</a:t>
                </a:r>
                <a:endParaRPr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47" name="직사각형 46"/>
          <p:cNvSpPr/>
          <p:nvPr/>
        </p:nvSpPr>
        <p:spPr>
          <a:xfrm>
            <a:off x="2569955" y="281712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차원 축소</a:t>
            </a:r>
            <a:endParaRPr lang="en-US" altLang="ko-KR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6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484423" y="4365355"/>
            <a:ext cx="5220860" cy="1585880"/>
          </a:xfrm>
          <a:prstGeom prst="roundRect">
            <a:avLst>
              <a:gd name="adj" fmla="val 8673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464967" y="4523153"/>
            <a:ext cx="5259773" cy="12702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 독립 변수의 필요성 인지</a:t>
            </a:r>
            <a:r>
              <a:rPr lang="en-US" altLang="ko-KR" sz="20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전국 아파트 매매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실거래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지수에 대한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예측률을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확보하여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데이터와 혼합하여 성능 향상 </a:t>
            </a:r>
            <a:r>
              <a:rPr lang="ko-KR" altLang="en-US" sz="20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도모</a:t>
            </a:r>
            <a:endParaRPr lang="en-US" altLang="ko-KR" sz="20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8" name="Trapezoid 286">
            <a:extLst>
              <a:ext uri="{FF2B5EF4-FFF2-40B4-BE49-F238E27FC236}">
                <a16:creationId xmlns:a16="http://schemas.microsoft.com/office/drawing/2014/main" id="{75E610CD-43CD-1472-AFC9-49056358AEE0}"/>
              </a:ext>
            </a:extLst>
          </p:cNvPr>
          <p:cNvSpPr/>
          <p:nvPr/>
        </p:nvSpPr>
        <p:spPr>
          <a:xfrm>
            <a:off x="6550824" y="3957786"/>
            <a:ext cx="5092700" cy="422049"/>
          </a:xfrm>
          <a:prstGeom prst="trapezoid">
            <a:avLst>
              <a:gd name="adj" fmla="val 297434"/>
            </a:avLst>
          </a:prstGeom>
          <a:gradFill flip="none" rotWithShape="1">
            <a:gsLst>
              <a:gs pos="1000">
                <a:sysClr val="window" lastClr="FFFFFF">
                  <a:lumMod val="85000"/>
                </a:sysClr>
              </a:gs>
              <a:gs pos="64000">
                <a:sysClr val="windowText" lastClr="000000">
                  <a:lumMod val="50000"/>
                  <a:lumOff val="50000"/>
                  <a:alpha val="80000"/>
                </a:sysClr>
              </a:gs>
              <a:gs pos="100000">
                <a:srgbClr val="232F3E">
                  <a:alpha val="95000"/>
                </a:srgbClr>
              </a:gs>
            </a:gsLst>
            <a:lin ang="5400000" scaled="1"/>
            <a:tileRect/>
          </a:gra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lnSpc>
                <a:spcPct val="120000"/>
              </a:lnSpc>
              <a:defRPr/>
            </a:pPr>
            <a:endParaRPr lang="ko-KR" altLang="en-US" sz="1477" i="1" u="sng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3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7563354" y="2737836"/>
            <a:ext cx="3096346" cy="1219950"/>
          </a:xfrm>
          <a:prstGeom prst="roundRect">
            <a:avLst>
              <a:gd name="adj" fmla="val 8673"/>
            </a:avLst>
          </a:prstGeom>
          <a:solidFill>
            <a:schemeClr val="accent4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20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038659" y="2845120"/>
            <a:ext cx="2145737" cy="1005383"/>
            <a:chOff x="7991096" y="3017627"/>
            <a:chExt cx="2145737" cy="1005383"/>
          </a:xfrm>
        </p:grpSpPr>
        <p:pic>
          <p:nvPicPr>
            <p:cNvPr id="4" name="Picture 2" descr="Bad Special Lineal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1096" y="3017627"/>
              <a:ext cx="1005383" cy="1005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직사각형 51"/>
            <p:cNvSpPr/>
            <p:nvPr/>
          </p:nvSpPr>
          <p:spPr>
            <a:xfrm>
              <a:off x="9192344" y="3258708"/>
              <a:ext cx="9444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Bad!</a:t>
              </a:r>
              <a:endPara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2871" y="5000953"/>
            <a:ext cx="5206821" cy="1164351"/>
            <a:chOff x="482871" y="4576119"/>
            <a:chExt cx="5206821" cy="1164351"/>
          </a:xfrm>
        </p:grpSpPr>
        <p:sp>
          <p:nvSpPr>
            <p:cNvPr id="7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482871" y="4596048"/>
              <a:ext cx="5206821" cy="1124494"/>
            </a:xfrm>
            <a:prstGeom prst="roundRect">
              <a:avLst>
                <a:gd name="adj" fmla="val 867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20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425868" y="4576119"/>
              <a:ext cx="3320827" cy="1164351"/>
              <a:chOff x="1434811" y="5130720"/>
              <a:chExt cx="3320827" cy="1164351"/>
            </a:xfrm>
          </p:grpSpPr>
          <p:pic>
            <p:nvPicPr>
              <p:cNvPr id="3076" name="Picture 4" descr="overfitting Icon - Free PNG &amp; SVG 4998561 - Noun Project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4811" y="5130720"/>
                <a:ext cx="1164351" cy="1164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직사각형 69"/>
              <p:cNvSpPr/>
              <p:nvPr/>
            </p:nvSpPr>
            <p:spPr>
              <a:xfrm>
                <a:off x="2738739" y="5482063"/>
                <a:ext cx="2016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과대 적합 발생</a:t>
                </a:r>
                <a:r>
                  <a:rPr lang="en-US" altLang="ko-KR" sz="24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!</a:t>
                </a:r>
                <a:endParaRPr lang="en-US" altLang="ko-KR" sz="2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pic>
        <p:nvPicPr>
          <p:cNvPr id="71" name="그림 70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91187" y="4284705"/>
            <a:ext cx="3790192" cy="38933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96503" y="4044880"/>
            <a:ext cx="1206145" cy="830997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총전입</a:t>
            </a:r>
            <a:endParaRPr lang="ko-KR" altLang="en-US" sz="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총전출</a:t>
            </a:r>
            <a:endParaRPr lang="ko-KR" altLang="en-US" sz="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순이동</a:t>
            </a:r>
            <a:endParaRPr lang="ko-KR" altLang="en-US" sz="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시도간전입</a:t>
            </a:r>
            <a:endParaRPr lang="ko-KR" altLang="en-US" sz="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시도간전출</a:t>
            </a:r>
            <a:endParaRPr lang="ko-KR" altLang="en-US" sz="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시도내이동</a:t>
            </a:r>
            <a:r>
              <a:rPr lang="ko-KR" altLang="en-US" sz="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-시군구내</a:t>
            </a:r>
            <a:endParaRPr lang="ko-KR" altLang="en-US" sz="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시도내이동</a:t>
            </a:r>
            <a:r>
              <a:rPr lang="ko-KR" altLang="en-US" sz="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-시군구간</a:t>
            </a:r>
            <a:r>
              <a:rPr lang="ko-KR" altLang="en-US" sz="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전입</a:t>
            </a:r>
          </a:p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시도내이동</a:t>
            </a:r>
            <a:r>
              <a:rPr lang="ko-KR" altLang="en-US" sz="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-시군구간</a:t>
            </a:r>
            <a:r>
              <a:rPr lang="ko-KR" altLang="en-US" sz="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전출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941869" y="4044880"/>
            <a:ext cx="1206145" cy="461665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총전입</a:t>
            </a:r>
            <a:endParaRPr lang="en-US" altLang="ko-KR" sz="6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총전출</a:t>
            </a:r>
            <a:endParaRPr lang="en-US" altLang="ko-KR" sz="6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시도간전입</a:t>
            </a:r>
            <a:endParaRPr lang="en-US" altLang="ko-KR" sz="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6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시도간전출</a:t>
            </a:r>
            <a:endParaRPr lang="ko-KR" altLang="en-US" sz="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2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856442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3.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모델 구축 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(2) 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58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59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60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61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6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3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255679" y="1196752"/>
            <a:ext cx="5454176" cy="1382661"/>
          </a:xfrm>
          <a:prstGeom prst="roundRect">
            <a:avLst>
              <a:gd name="adj" fmla="val 8673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6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366680" y="1196752"/>
            <a:ext cx="12321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Robust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088821" y="1472584"/>
            <a:ext cx="3787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상자수염그림</a:t>
            </a:r>
            <a:endParaRPr lang="en-US" altLang="ko-KR" sz="20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이상치 발견</a:t>
            </a:r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되는 변수들 확인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2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255679" y="2742828"/>
            <a:ext cx="5454176" cy="3211359"/>
          </a:xfrm>
          <a:prstGeom prst="roundRect">
            <a:avLst>
              <a:gd name="adj" fmla="val 3997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6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164374" y="2579412"/>
            <a:ext cx="3972186" cy="3270943"/>
            <a:chOff x="7164374" y="2579413"/>
            <a:chExt cx="3636786" cy="2994754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0FF014B-9F21-A802-0185-52405E0FC135}"/>
                </a:ext>
              </a:extLst>
            </p:cNvPr>
            <p:cNvCxnSpPr>
              <a:cxnSpLocks/>
              <a:stCxn id="82" idx="0"/>
              <a:endCxn id="63" idx="2"/>
            </p:cNvCxnSpPr>
            <p:nvPr/>
          </p:nvCxnSpPr>
          <p:spPr>
            <a:xfrm flipV="1">
              <a:off x="8982767" y="2579413"/>
              <a:ext cx="0" cy="163415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374" y="2852936"/>
              <a:ext cx="3636786" cy="2721231"/>
            </a:xfrm>
            <a:prstGeom prst="roundRect">
              <a:avLst>
                <a:gd name="adj" fmla="val 3627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</p:pic>
        <p:sp>
          <p:nvSpPr>
            <p:cNvPr id="17" name="직사각형 16"/>
            <p:cNvSpPr/>
            <p:nvPr/>
          </p:nvSpPr>
          <p:spPr>
            <a:xfrm>
              <a:off x="9892266" y="4145724"/>
              <a:ext cx="157201" cy="10426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083401" y="4815177"/>
              <a:ext cx="163453" cy="7682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089654" y="5501978"/>
              <a:ext cx="163453" cy="3724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8089654" y="4145724"/>
              <a:ext cx="163453" cy="3724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9880266" y="3468863"/>
              <a:ext cx="163453" cy="3724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9887618" y="4603194"/>
              <a:ext cx="156101" cy="6516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482145" y="1196752"/>
            <a:ext cx="5452852" cy="4757435"/>
          </a:xfrm>
          <a:prstGeom prst="roundRect">
            <a:avLst>
              <a:gd name="adj" fmla="val 5470"/>
            </a:avLst>
          </a:prstGeom>
          <a:solidFill>
            <a:schemeClr val="accent4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6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43680" y="1196752"/>
            <a:ext cx="15297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Min-Max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20577" y="2790639"/>
            <a:ext cx="47759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</a:t>
            </a:r>
            <a:r>
              <a:rPr lang="en-US" altLang="ko-KR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3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분포를 유지하면서 </a:t>
            </a:r>
            <a:endParaRPr lang="en-US" altLang="ko-KR" sz="32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스케일을 조정</a:t>
            </a:r>
            <a:r>
              <a:rPr lang="ko-KR" altLang="en-US" sz="3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하기 </a:t>
            </a:r>
            <a:r>
              <a:rPr lang="ko-KR" altLang="en-US" sz="3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위해 선택</a:t>
            </a:r>
            <a:endParaRPr lang="en-US" altLang="ko-KR" sz="3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3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188555" y="606526"/>
            <a:ext cx="11796106" cy="4393262"/>
          </a:xfrm>
          <a:prstGeom prst="roundRect">
            <a:avLst>
              <a:gd name="adj" fmla="val 3869"/>
            </a:avLst>
          </a:prstGeom>
          <a:solidFill>
            <a:schemeClr val="bg1"/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1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856442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구축 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(3) 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58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개요</a:t>
              </a:r>
            </a:p>
          </p:txBody>
        </p:sp>
        <p:sp>
          <p:nvSpPr>
            <p:cNvPr id="59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팀원 소개 및 역할</a:t>
              </a:r>
            </a:p>
          </p:txBody>
        </p:sp>
        <p:sp>
          <p:nvSpPr>
            <p:cNvPr id="60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개발 과정</a:t>
              </a:r>
            </a:p>
          </p:txBody>
        </p:sp>
        <p:sp>
          <p:nvSpPr>
            <p:cNvPr id="61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결론</a:t>
              </a:r>
            </a:p>
          </p:txBody>
        </p:sp>
        <p:sp>
          <p:nvSpPr>
            <p:cNvPr id="6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394189" y="794289"/>
            <a:ext cx="11384838" cy="4017736"/>
            <a:chOff x="479376" y="779416"/>
            <a:chExt cx="11384838" cy="4017736"/>
          </a:xfrm>
        </p:grpSpPr>
        <p:sp>
          <p:nvSpPr>
            <p:cNvPr id="92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479376" y="779416"/>
              <a:ext cx="2747349" cy="4017736"/>
            </a:xfrm>
            <a:prstGeom prst="roundRect">
              <a:avLst>
                <a:gd name="adj" fmla="val 386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1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636659" y="1496967"/>
              <a:ext cx="2403852" cy="701390"/>
              <a:chOff x="595708" y="1325376"/>
              <a:chExt cx="2403852" cy="701390"/>
            </a:xfrm>
          </p:grpSpPr>
          <p:sp>
            <p:nvSpPr>
              <p:cNvPr id="84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595708" y="1325376"/>
                <a:ext cx="2403852" cy="701390"/>
              </a:xfrm>
              <a:prstGeom prst="roundRect">
                <a:avLst>
                  <a:gd name="adj" fmla="val 867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1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81" name="텍스트 개체 틀 11">
                <a:extLst>
                  <a:ext uri="{FF2B5EF4-FFF2-40B4-BE49-F238E27FC236}">
                    <a16:creationId xmlns:a16="http://schemas.microsoft.com/office/drawing/2014/main" id="{071DFA8E-9CA5-5A2E-2321-E7FB8C772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08" y="1325377"/>
                <a:ext cx="2403852" cy="701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marL="0" lvl="0" indent="0" algn="just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None/>
                  <a:defRPr sz="1600" b="0" kern="120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defRPr>
                </a:lvl1pPr>
                <a:lvl2pPr marL="914423" lvl="1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34" lvl="2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46" lvl="3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57" lvl="4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69" lvl="5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80" lvl="6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91" lvl="7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903" lvl="8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결정계수</a:t>
                </a:r>
                <a:r>
                  <a:rPr lang="ko-KR" altLang="en-US" sz="1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 </a:t>
                </a:r>
                <a:r>
                  <a:rPr lang="en-US" altLang="ko-KR" sz="1200" b="1" dirty="0" smtClean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0.92~0.93</a:t>
                </a:r>
                <a:endParaRPr lang="en-US" altLang="ko-KR" sz="1200" b="1" dirty="0" smtClean="0">
                  <a:solidFill>
                    <a:srgbClr val="FF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  <a:p>
                <a:pPr algn="ctr"/>
                <a:r>
                  <a:rPr lang="ko-KR" altLang="en-US" sz="1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성능향상을 위해 다항식 </a:t>
                </a:r>
                <a:r>
                  <a:rPr lang="ko-KR" altLang="en-US" sz="1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변환을 </a:t>
                </a:r>
                <a:endPara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  <a:p>
                <a:pPr algn="ctr"/>
                <a:r>
                  <a:rPr lang="ko-KR" altLang="en-US" sz="1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각각 적용했음</a:t>
                </a:r>
                <a:endParaRPr lang="ko-KR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636659" y="2705729"/>
              <a:ext cx="2403852" cy="746612"/>
              <a:chOff x="636659" y="2512412"/>
              <a:chExt cx="2403852" cy="746612"/>
            </a:xfrm>
          </p:grpSpPr>
          <p:sp>
            <p:nvSpPr>
              <p:cNvPr id="85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636659" y="2512412"/>
                <a:ext cx="2403852" cy="701390"/>
              </a:xfrm>
              <a:prstGeom prst="roundRect">
                <a:avLst>
                  <a:gd name="adj" fmla="val 867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1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360060" y="2512412"/>
                <a:ext cx="95705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Degree 2</a:t>
                </a:r>
                <a:endPara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060374" y="2735804"/>
                <a:ext cx="155642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결정계수는</a:t>
                </a:r>
                <a:r>
                  <a:rPr lang="ko-KR" altLang="en-US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향상</a:t>
                </a:r>
                <a:r>
                  <a:rPr lang="en-US" altLang="ko-KR" sz="14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but </a:t>
                </a:r>
                <a:r>
                  <a:rPr lang="ko-KR" altLang="en-US" sz="1400" b="1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과대적합</a:t>
                </a:r>
                <a:r>
                  <a:rPr lang="ko-KR" altLang="en-US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발생</a:t>
                </a: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36659" y="3958499"/>
              <a:ext cx="2403852" cy="701390"/>
              <a:chOff x="657285" y="2452326"/>
              <a:chExt cx="2403852" cy="701390"/>
            </a:xfrm>
          </p:grpSpPr>
          <p:sp>
            <p:nvSpPr>
              <p:cNvPr id="88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657285" y="2452326"/>
                <a:ext cx="2403852" cy="701390"/>
              </a:xfrm>
              <a:prstGeom prst="roundRect">
                <a:avLst>
                  <a:gd name="adj" fmla="val 867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100" dirty="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933715" y="2452326"/>
                <a:ext cx="185099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Degree 3, Degree 4</a:t>
                </a:r>
                <a:endPara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1413857" y="2751523"/>
                <a:ext cx="8907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 dirty="0" err="1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성능악화</a:t>
                </a:r>
                <a:endPara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sp>
          <p:nvSpPr>
            <p:cNvPr id="94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587897" y="779416"/>
              <a:ext cx="8276317" cy="4017736"/>
            </a:xfrm>
            <a:prstGeom prst="roundRect">
              <a:avLst>
                <a:gd name="adj" fmla="val 386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6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95" name="텍스트 개체 틀 11">
              <a:extLst>
                <a:ext uri="{FF2B5EF4-FFF2-40B4-BE49-F238E27FC236}">
                  <a16:creationId xmlns:a16="http://schemas.microsoft.com/office/drawing/2014/main" id="{071DFA8E-9CA5-5A2E-2321-E7FB8C77277E}"/>
                </a:ext>
              </a:extLst>
            </p:cNvPr>
            <p:cNvSpPr txBox="1">
              <a:spLocks/>
            </p:cNvSpPr>
            <p:nvPr/>
          </p:nvSpPr>
          <p:spPr>
            <a:xfrm>
              <a:off x="6789250" y="779416"/>
              <a:ext cx="1873610" cy="498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0" lvl="0" indent="0" algn="just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None/>
                <a:defRPr sz="1600" b="0" kern="1200">
                  <a:solidFill>
                    <a:srgbClr val="404040"/>
                  </a:solidFill>
                  <a:latin typeface="Pretendard" panose="02000503000000000000" pitchFamily="2" charset="-127"/>
                  <a:ea typeface="Pretendard" panose="02000503000000000000" pitchFamily="2" charset="-127"/>
                  <a:cs typeface="Pretendard" panose="02000503000000020004" pitchFamily="50" charset="-127"/>
                </a:defRPr>
              </a:lvl1pPr>
              <a:lvl2pPr marL="914423" lvl="1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34" lvl="2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46" lvl="3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57" lvl="4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69" lvl="5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80" lvl="6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91" lvl="7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903" lvl="8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b="1" u="sng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과대적합</a:t>
              </a:r>
              <a:r>
                <a:rPr lang="ko-KR" altLang="en-US" sz="1800" b="1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 해결 시도</a:t>
              </a:r>
              <a:endParaRPr lang="ko-KR" alt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974472" y="1496967"/>
              <a:ext cx="3689663" cy="1401289"/>
              <a:chOff x="7172757" y="1430899"/>
              <a:chExt cx="4464496" cy="1695560"/>
            </a:xfrm>
          </p:grpSpPr>
          <p:sp>
            <p:nvSpPr>
              <p:cNvPr id="96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7172757" y="1448356"/>
                <a:ext cx="4464496" cy="1678103"/>
              </a:xfrm>
              <a:prstGeom prst="roundRect">
                <a:avLst>
                  <a:gd name="adj" fmla="val 867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2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97" name="텍스트 개체 틀 11">
                <a:extLst>
                  <a:ext uri="{FF2B5EF4-FFF2-40B4-BE49-F238E27FC236}">
                    <a16:creationId xmlns:a16="http://schemas.microsoft.com/office/drawing/2014/main" id="{071DFA8E-9CA5-5A2E-2321-E7FB8C772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86143" y="1430899"/>
                <a:ext cx="1686417" cy="368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marL="0" lvl="0" indent="0" algn="just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None/>
                  <a:defRPr sz="1600" b="0" kern="120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defRPr>
                </a:lvl1pPr>
                <a:lvl2pPr marL="914423" lvl="1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34" lvl="2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46" lvl="3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57" lvl="4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69" lvl="5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80" lvl="6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91" lvl="7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903" lvl="8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L1(Lasso)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7252801" y="1766506"/>
                <a:ext cx="4304408" cy="1154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1)</a:t>
                </a:r>
                <a:r>
                  <a:rPr lang="ko-KR" altLang="en-US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14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결정계수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: 0.983</a:t>
                </a:r>
              </a:p>
              <a:p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2)</a:t>
                </a:r>
                <a:r>
                  <a:rPr lang="ko-KR" altLang="en-US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14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Train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MSE : 2.7359 / </a:t>
                </a:r>
                <a:r>
                  <a:rPr lang="ko-KR" altLang="en-US" sz="14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Test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MSE:3.9460</a:t>
                </a:r>
              </a:p>
              <a:p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3)</a:t>
                </a:r>
                <a:r>
                  <a:rPr lang="ko-KR" altLang="en-US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K-</a:t>
                </a:r>
                <a:r>
                  <a:rPr lang="ko-KR" altLang="en-US" sz="14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Fold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평균 MSE:5.2754</a:t>
                </a:r>
              </a:p>
              <a:p>
                <a:pPr algn="ctr"/>
                <a:r>
                  <a:rPr lang="ko-KR" altLang="en-US" sz="14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* </a:t>
                </a:r>
                <a:r>
                  <a:rPr lang="ko-KR" altLang="en-US" sz="1400" b="1" u="sng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과대적합</a:t>
                </a:r>
                <a:r>
                  <a:rPr lang="ko-KR" altLang="en-US" sz="14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다소 </a:t>
                </a:r>
                <a:r>
                  <a:rPr lang="ko-KR" altLang="en-US" sz="1400" b="1" u="sng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개선</a:t>
                </a:r>
                <a:endParaRPr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sp>
          <p:nvSpPr>
            <p:cNvPr id="98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8058384" y="1512694"/>
              <a:ext cx="3689663" cy="1386861"/>
            </a:xfrm>
            <a:prstGeom prst="roundRect">
              <a:avLst>
                <a:gd name="adj" fmla="val 8673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2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99" name="텍스트 개체 틀 11">
              <a:extLst>
                <a:ext uri="{FF2B5EF4-FFF2-40B4-BE49-F238E27FC236}">
                  <a16:creationId xmlns:a16="http://schemas.microsoft.com/office/drawing/2014/main" id="{071DFA8E-9CA5-5A2E-2321-E7FB8C77277E}"/>
                </a:ext>
              </a:extLst>
            </p:cNvPr>
            <p:cNvSpPr txBox="1">
              <a:spLocks/>
            </p:cNvSpPr>
            <p:nvPr/>
          </p:nvSpPr>
          <p:spPr>
            <a:xfrm>
              <a:off x="9206349" y="1498267"/>
              <a:ext cx="1393732" cy="304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0" lvl="0" indent="0" algn="just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None/>
                <a:defRPr sz="1600" b="0" kern="1200">
                  <a:solidFill>
                    <a:srgbClr val="404040"/>
                  </a:solidFill>
                  <a:latin typeface="Pretendard" panose="02000503000000000000" pitchFamily="2" charset="-127"/>
                  <a:ea typeface="Pretendard" panose="02000503000000000000" pitchFamily="2" charset="-127"/>
                  <a:cs typeface="Pretendard" panose="02000503000000020004" pitchFamily="50" charset="-127"/>
                </a:defRPr>
              </a:lvl1pPr>
              <a:lvl2pPr marL="914423" lvl="1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34" lvl="2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46" lvl="3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57" lvl="4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69" lvl="5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80" lvl="6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91" lvl="7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903" lvl="8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L2(Ridge)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8124536" y="1775628"/>
              <a:ext cx="355735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1)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결정 계수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0.978</a:t>
              </a:r>
            </a:p>
            <a:p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2) Train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MSE:3.6552 / Test MSE:5.1577</a:t>
              </a:r>
            </a:p>
            <a:p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3) K-Fold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평균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MSE:6.3747</a:t>
              </a:r>
            </a:p>
            <a:p>
              <a:pPr algn="ctr"/>
              <a:r>
                <a:rPr lang="en-US" altLang="ko-KR" sz="14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* </a:t>
              </a:r>
              <a:r>
                <a:rPr lang="ko-KR" altLang="en-US" sz="14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예측력 감소</a:t>
              </a:r>
              <a:r>
                <a:rPr lang="en-US" altLang="ko-KR" sz="14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4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평균 </a:t>
              </a:r>
              <a:r>
                <a:rPr lang="en-US" altLang="ko-KR" sz="14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MSE </a:t>
              </a:r>
              <a:r>
                <a:rPr lang="ko-KR" altLang="en-US" sz="14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증가 </a:t>
              </a:r>
              <a:r>
                <a:rPr lang="en-US" altLang="ko-KR" sz="14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=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성능 감소</a:t>
              </a:r>
              <a:endParaRPr lang="ko-KR" altLang="en-US" sz="14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3974472" y="3212976"/>
              <a:ext cx="3755816" cy="1446913"/>
              <a:chOff x="7092713" y="5502383"/>
              <a:chExt cx="4544541" cy="1750766"/>
            </a:xfrm>
          </p:grpSpPr>
          <p:sp>
            <p:nvSpPr>
              <p:cNvPr id="101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7092713" y="5519840"/>
                <a:ext cx="4464496" cy="1678103"/>
              </a:xfrm>
              <a:prstGeom prst="roundRect">
                <a:avLst>
                  <a:gd name="adj" fmla="val 867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2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102" name="텍스트 개체 틀 11">
                <a:extLst>
                  <a:ext uri="{FF2B5EF4-FFF2-40B4-BE49-F238E27FC236}">
                    <a16:creationId xmlns:a16="http://schemas.microsoft.com/office/drawing/2014/main" id="{071DFA8E-9CA5-5A2E-2321-E7FB8C772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6099" y="5502383"/>
                <a:ext cx="2154397" cy="368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marL="0" lvl="0" indent="0" algn="just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None/>
                  <a:defRPr sz="1600" b="0" kern="120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defRPr>
                </a:lvl1pPr>
                <a:lvl2pPr marL="914423" lvl="1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34" lvl="2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46" lvl="3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57" lvl="4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69" lvl="5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80" lvl="6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91" lvl="7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903" lvl="8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ElasticNet</a:t>
                </a: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(L1 + L2)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7172758" y="5837991"/>
                <a:ext cx="4464496" cy="1415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1) </a:t>
                </a:r>
                <a:r>
                  <a:rPr lang="ko-KR" altLang="en-US" sz="14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결정계수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0.948</a:t>
                </a:r>
              </a:p>
              <a:p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2)Train 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MSE:15.2791 / </a:t>
                </a:r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Test MSE:12.4829</a:t>
                </a:r>
                <a:endPara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3</a:t>
                </a:r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 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K-Fold 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평균 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MSE:20.2519</a:t>
                </a:r>
              </a:p>
              <a:p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* </a:t>
                </a:r>
                <a:r>
                  <a:rPr lang="ko-KR" altLang="en-US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결정 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계수 감소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훈련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테스트 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MSE 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증가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endPara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  평균 </a:t>
                </a:r>
                <a:r>
                  <a:rPr lang="en-US" altLang="ko-KR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MSE </a:t>
                </a:r>
                <a:r>
                  <a:rPr lang="ko-KR" altLang="en-US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증가 </a:t>
                </a:r>
                <a:r>
                  <a:rPr lang="en-US" altLang="ko-KR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=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성능 감소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8091460" y="3212976"/>
              <a:ext cx="3689663" cy="1446912"/>
              <a:chOff x="7132735" y="7725830"/>
              <a:chExt cx="4464496" cy="1750765"/>
            </a:xfrm>
          </p:grpSpPr>
          <p:sp>
            <p:nvSpPr>
              <p:cNvPr id="104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7132735" y="7743287"/>
                <a:ext cx="4464496" cy="1678103"/>
              </a:xfrm>
              <a:prstGeom prst="roundRect">
                <a:avLst>
                  <a:gd name="adj" fmla="val 867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2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105" name="텍스트 개체 틀 11">
                <a:extLst>
                  <a:ext uri="{FF2B5EF4-FFF2-40B4-BE49-F238E27FC236}">
                    <a16:creationId xmlns:a16="http://schemas.microsoft.com/office/drawing/2014/main" id="{071DFA8E-9CA5-5A2E-2321-E7FB8C772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87784" y="7725830"/>
                <a:ext cx="2154397" cy="368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marL="0" lvl="0" indent="0" algn="just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None/>
                  <a:defRPr sz="1600" b="0" kern="120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defRPr>
                </a:lvl1pPr>
                <a:lvl2pPr marL="914423" lvl="1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34" lvl="2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46" lvl="3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57" lvl="4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69" lvl="5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80" lvl="6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91" lvl="7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903" lvl="8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PCA(</a:t>
                </a:r>
                <a:r>
                  <a:rPr lang="ko-KR" altLang="en-US" sz="1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주성분 분석</a:t>
                </a:r>
                <a:r>
                  <a:rPr lang="en-US" altLang="ko-KR" sz="1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)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7132735" y="8061437"/>
                <a:ext cx="4464496" cy="1415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1) </a:t>
                </a:r>
                <a:r>
                  <a:rPr lang="ko-KR" altLang="en-US" sz="14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결정계수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0.912</a:t>
                </a:r>
              </a:p>
              <a:p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2) 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Train MSE:4.4733 / Test MSE:22.9941</a:t>
                </a:r>
              </a:p>
              <a:p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3) 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K-Fold 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평균 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MSE:388.6948</a:t>
                </a:r>
              </a:p>
              <a:p>
                <a:r>
                  <a:rPr lang="en-US" altLang="ko-KR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* </a:t>
                </a:r>
                <a:r>
                  <a:rPr lang="ko-KR" altLang="en-US" sz="1400" dirty="0" err="1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결정계수</a:t>
                </a:r>
                <a:r>
                  <a:rPr lang="ko-KR" altLang="en-US" sz="14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감소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14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과대적합</a:t>
                </a:r>
                <a:r>
                  <a:rPr lang="ko-KR" altLang="en-US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여전</a:t>
                </a:r>
                <a:r>
                  <a:rPr lang="en-US" altLang="ko-KR" sz="14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endPara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en-US" altLang="ko-KR" sz="14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  K-Fold </a:t>
                </a:r>
                <a:r>
                  <a:rPr lang="ko-KR" altLang="en-US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평균 </a:t>
                </a:r>
                <a:r>
                  <a:rPr lang="en-US" altLang="ko-KR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MSE </a:t>
                </a:r>
                <a:r>
                  <a:rPr lang="ko-KR" altLang="en-US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급상승 </a:t>
                </a:r>
                <a:r>
                  <a:rPr lang="en-US" altLang="ko-KR" sz="1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-&gt; </a:t>
                </a:r>
                <a:r>
                  <a:rPr lang="ko-KR" altLang="en-US" sz="1400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성능 악화</a:t>
                </a:r>
              </a:p>
            </p:txBody>
          </p:sp>
        </p:grpSp>
        <p:sp>
          <p:nvSpPr>
            <p:cNvPr id="112" name="텍스트 개체 틀 11">
              <a:extLst>
                <a:ext uri="{FF2B5EF4-FFF2-40B4-BE49-F238E27FC236}">
                  <a16:creationId xmlns:a16="http://schemas.microsoft.com/office/drawing/2014/main" id="{071DFA8E-9CA5-5A2E-2321-E7FB8C77277E}"/>
                </a:ext>
              </a:extLst>
            </p:cNvPr>
            <p:cNvSpPr txBox="1">
              <a:spLocks/>
            </p:cNvSpPr>
            <p:nvPr/>
          </p:nvSpPr>
          <p:spPr>
            <a:xfrm>
              <a:off x="1372321" y="779416"/>
              <a:ext cx="961459" cy="498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0" lvl="0" indent="0" algn="just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None/>
                <a:defRPr sz="1600" b="0" kern="1200">
                  <a:solidFill>
                    <a:srgbClr val="404040"/>
                  </a:solidFill>
                  <a:latin typeface="Pretendard" panose="02000503000000000000" pitchFamily="2" charset="-127"/>
                  <a:ea typeface="Pretendard" panose="02000503000000000000" pitchFamily="2" charset="-127"/>
                  <a:cs typeface="Pretendard" panose="02000503000000020004" pitchFamily="50" charset="-127"/>
                </a:defRPr>
              </a:lvl1pPr>
              <a:lvl2pPr marL="914423" lvl="1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34" lvl="2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46" lvl="3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57" lvl="4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69" lvl="5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80" lvl="6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91" lvl="7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903" lvl="8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b="1" u="sng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결과</a:t>
              </a:r>
              <a:endParaRPr lang="ko-KR" altLang="en-US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11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188555" y="5375716"/>
            <a:ext cx="11796106" cy="1293898"/>
          </a:xfrm>
          <a:prstGeom prst="roundRect">
            <a:avLst>
              <a:gd name="adj" fmla="val 3869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1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pic>
        <p:nvPicPr>
          <p:cNvPr id="110" name="그림 109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436238" y="5018668"/>
            <a:ext cx="3319525" cy="421535"/>
          </a:xfrm>
          <a:prstGeom prst="rect">
            <a:avLst/>
          </a:prstGeom>
        </p:spPr>
      </p:pic>
      <p:grpSp>
        <p:nvGrpSpPr>
          <p:cNvPr id="143" name="그룹 142"/>
          <p:cNvGrpSpPr/>
          <p:nvPr/>
        </p:nvGrpSpPr>
        <p:grpSpPr>
          <a:xfrm>
            <a:off x="394189" y="5496308"/>
            <a:ext cx="11384839" cy="1052714"/>
            <a:chOff x="394188" y="5496308"/>
            <a:chExt cx="11384839" cy="1052714"/>
          </a:xfrm>
        </p:grpSpPr>
        <p:grpSp>
          <p:nvGrpSpPr>
            <p:cNvPr id="123" name="그룹 122"/>
            <p:cNvGrpSpPr/>
            <p:nvPr/>
          </p:nvGrpSpPr>
          <p:grpSpPr>
            <a:xfrm>
              <a:off x="4930167" y="5847632"/>
              <a:ext cx="2403852" cy="701390"/>
              <a:chOff x="739011" y="5671970"/>
              <a:chExt cx="2403852" cy="701390"/>
            </a:xfrm>
          </p:grpSpPr>
          <p:sp>
            <p:nvSpPr>
              <p:cNvPr id="124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739011" y="5671970"/>
                <a:ext cx="2403852" cy="701390"/>
              </a:xfrm>
              <a:prstGeom prst="roundRect">
                <a:avLst>
                  <a:gd name="adj" fmla="val 8673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1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809223" y="5699500"/>
                <a:ext cx="226342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Robust + L1 </a:t>
                </a:r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선택 </a:t>
                </a:r>
                <a:endPara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가장 우수</a:t>
                </a: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!!)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sp>
          <p:nvSpPr>
            <p:cNvPr id="127" name="오른쪽 화살표 89">
              <a:extLst>
                <a:ext uri="{FF2B5EF4-FFF2-40B4-BE49-F238E27FC236}">
                  <a16:creationId xmlns:a16="http://schemas.microsoft.com/office/drawing/2014/main" id="{B8B02F69-DD09-CFD5-C365-99D3B0E45D9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 flipH="1">
              <a:off x="4294808" y="5981021"/>
              <a:ext cx="398337" cy="434612"/>
            </a:xfrm>
            <a:prstGeom prst="rightArrow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28" name="오른쪽 화살표 89">
              <a:extLst>
                <a:ext uri="{FF2B5EF4-FFF2-40B4-BE49-F238E27FC236}">
                  <a16:creationId xmlns:a16="http://schemas.microsoft.com/office/drawing/2014/main" id="{B8B02F69-DD09-CFD5-C365-99D3B0E45D9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7571040" y="5981021"/>
              <a:ext cx="398337" cy="434612"/>
            </a:xfrm>
            <a:prstGeom prst="rightArrow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30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94188" y="5847633"/>
              <a:ext cx="3663597" cy="701389"/>
            </a:xfrm>
            <a:prstGeom prst="roundRect">
              <a:avLst>
                <a:gd name="adj" fmla="val 867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1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557080" y="6013661"/>
              <a:ext cx="333781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백선형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회귀 모델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/ </a:t>
              </a:r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딥러닝모델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구현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380016" y="5496308"/>
              <a:ext cx="13484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추후 개발 방향</a:t>
              </a:r>
              <a:endPara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5861826" y="5496308"/>
              <a:ext cx="5405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채택</a:t>
              </a:r>
              <a:endPara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2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8206398" y="5847633"/>
              <a:ext cx="3572629" cy="701389"/>
            </a:xfrm>
            <a:prstGeom prst="roundRect">
              <a:avLst>
                <a:gd name="adj" fmla="val 867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1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8402568" y="6013661"/>
              <a:ext cx="31802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세종시 </a:t>
              </a:r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실거래지수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예측치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시연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722446" y="5496308"/>
              <a:ext cx="5405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검증</a:t>
              </a:r>
              <a:endParaRPr lang="en-US" altLang="ko-KR" sz="16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6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1280238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개요</a:t>
            </a:r>
            <a:endParaRPr kumimoji="1" lang="en-US" altLang="ko-KR" sz="2500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 소개 및 역할</a:t>
            </a:r>
            <a:endParaRPr kumimoji="1" lang="en-US" altLang="ko-KR" sz="2500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과정</a:t>
            </a:r>
            <a:endParaRPr kumimoji="1" lang="en-US" altLang="ko-KR" sz="2500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</a:t>
            </a:r>
            <a:endParaRPr kumimoji="1" lang="en-US" altLang="ko-KR" sz="2500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0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856442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구축 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(4) 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58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개요</a:t>
              </a:r>
            </a:p>
          </p:txBody>
        </p:sp>
        <p:sp>
          <p:nvSpPr>
            <p:cNvPr id="59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팀원 소개 및 역할</a:t>
              </a:r>
            </a:p>
          </p:txBody>
        </p:sp>
        <p:sp>
          <p:nvSpPr>
            <p:cNvPr id="60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개발 과정</a:t>
              </a:r>
            </a:p>
          </p:txBody>
        </p:sp>
        <p:sp>
          <p:nvSpPr>
            <p:cNvPr id="61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결론</a:t>
              </a:r>
            </a:p>
          </p:txBody>
        </p:sp>
        <p:sp>
          <p:nvSpPr>
            <p:cNvPr id="6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3995629" y="967656"/>
            <a:ext cx="4200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향후 방향성 </a:t>
            </a:r>
            <a:r>
              <a:rPr lang="en-US" altLang="ko-KR" sz="2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여전히 개선 필요</a:t>
            </a:r>
            <a:r>
              <a:rPr lang="en-US" altLang="ko-KR" sz="2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!!!)</a:t>
            </a:r>
            <a:endParaRPr lang="ko-KR" altLang="en-US" sz="2400" b="1" u="sng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6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479376" y="1525251"/>
            <a:ext cx="11233248" cy="4784069"/>
          </a:xfrm>
          <a:prstGeom prst="roundRect">
            <a:avLst>
              <a:gd name="adj" fmla="val 8673"/>
            </a:avLst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1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03412" y="1801856"/>
            <a:ext cx="9973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추후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의사결정나무, </a:t>
            </a:r>
            <a:r>
              <a:rPr lang="ko-KR" altLang="en-US" sz="2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RandomForest</a:t>
            </a:r>
            <a:r>
              <a:rPr lang="ko-KR" altLang="en-US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XGBoost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등 </a:t>
            </a:r>
            <a:r>
              <a:rPr lang="ko-KR" altLang="en-US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비선형 회귀 </a:t>
            </a:r>
            <a:r>
              <a:rPr lang="ko-KR" altLang="en-US" sz="24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모델들과</a:t>
            </a:r>
            <a:r>
              <a:rPr lang="en-US" altLang="ko-KR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b="1" u="sng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딥러닝</a:t>
            </a:r>
            <a:r>
              <a:rPr lang="ko-KR" altLang="en-US" sz="24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알고리즘</a:t>
            </a:r>
            <a:r>
              <a:rPr lang="ko-KR" altLang="en-US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</a:t>
            </a:r>
            <a:r>
              <a: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테스트하여 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성능 향상을 도모할 </a:t>
            </a:r>
            <a:r>
              <a:rPr lang="ko-KR" altLang="en-US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예정</a:t>
            </a:r>
            <a:r>
              <a: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845" y="2585382"/>
            <a:ext cx="7278310" cy="3563654"/>
          </a:xfrm>
          <a:prstGeom prst="roundRect">
            <a:avLst>
              <a:gd name="adj" fmla="val 4741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  <a:prstDash val="dash"/>
          </a:ln>
          <a:effectLst/>
        </p:spPr>
      </p:pic>
    </p:spTree>
    <p:extLst>
      <p:ext uri="{BB962C8B-B14F-4D97-AF65-F5344CB8AC3E}">
        <p14:creationId xmlns:p14="http://schemas.microsoft.com/office/powerpoint/2010/main" val="1659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272234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en-US" altLang="ko-KR" sz="16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4. </a:t>
            </a:r>
            <a:r>
              <a:rPr lang="ko-KR" altLang="en-US" sz="16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시각화 </a:t>
            </a:r>
            <a:r>
              <a:rPr lang="en-US" altLang="ko-KR" sz="16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&amp; </a:t>
            </a:r>
            <a:r>
              <a:rPr lang="ko-KR" altLang="en-US" sz="16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서비스 구축</a:t>
            </a:r>
            <a:r>
              <a:rPr lang="en-US" altLang="ko-KR" sz="16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(1)</a:t>
            </a:r>
            <a:endParaRPr lang="ko-KR" altLang="en-US" sz="16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8DCDE1AF-126B-0DA2-31F8-77B87D9BBE1B}"/>
              </a:ext>
            </a:extLst>
          </p:cNvPr>
          <p:cNvSpPr/>
          <p:nvPr/>
        </p:nvSpPr>
        <p:spPr>
          <a:xfrm>
            <a:off x="256812" y="2182648"/>
            <a:ext cx="11678376" cy="4558720"/>
          </a:xfrm>
          <a:prstGeom prst="roundRect">
            <a:avLst>
              <a:gd name="adj" fmla="val 4061"/>
            </a:avLst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1">
            <a:extLst>
              <a:ext uri="{FF2B5EF4-FFF2-40B4-BE49-F238E27FC236}">
                <a16:creationId xmlns:a16="http://schemas.microsoft.com/office/drawing/2014/main" id="{071DFA8E-9CA5-5A2E-2321-E7FB8C77277E}"/>
              </a:ext>
            </a:extLst>
          </p:cNvPr>
          <p:cNvSpPr txBox="1">
            <a:spLocks/>
          </p:cNvSpPr>
          <p:nvPr/>
        </p:nvSpPr>
        <p:spPr>
          <a:xfrm>
            <a:off x="3501795" y="2368252"/>
            <a:ext cx="5262416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시각화 </a:t>
            </a:r>
            <a:r>
              <a:rPr lang="en-US" altLang="ko-K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&amp; 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</a:t>
            </a:r>
            <a:r>
              <a:rPr lang="ko-KR" alt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구축</a:t>
            </a:r>
            <a:endParaRPr lang="ko-KR" alt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7339" y="795963"/>
            <a:ext cx="11777322" cy="8720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625860"/>
            <a:ext cx="3790192" cy="59872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559425" y="841392"/>
            <a:ext cx="5073151" cy="766054"/>
            <a:chOff x="3492999" y="841392"/>
            <a:chExt cx="5073151" cy="766054"/>
          </a:xfrm>
        </p:grpSpPr>
        <p:sp>
          <p:nvSpPr>
            <p:cNvPr id="15" name="직사각형 14"/>
            <p:cNvSpPr/>
            <p:nvPr/>
          </p:nvSpPr>
          <p:spPr>
            <a:xfrm>
              <a:off x="4286555" y="993587"/>
              <a:ext cx="3594254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시각화 </a:t>
              </a:r>
              <a:r>
                <a:rPr lang="en-US" altLang="ko-KR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&amp; </a:t>
              </a:r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서비스 구축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rcRect l="60656" t="21763" r="10735" b="21763"/>
            <a:stretch/>
          </p:blipFill>
          <p:spPr>
            <a:xfrm>
              <a:off x="3492999" y="841392"/>
              <a:ext cx="777470" cy="76605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b="5841"/>
            <a:stretch/>
          </p:blipFill>
          <p:spPr>
            <a:xfrm>
              <a:off x="7896895" y="861362"/>
              <a:ext cx="669255" cy="726114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338457" y="4797152"/>
            <a:ext cx="11515087" cy="1800200"/>
            <a:chOff x="338457" y="4797152"/>
            <a:chExt cx="11515087" cy="1800200"/>
          </a:xfrm>
        </p:grpSpPr>
        <p:sp>
          <p:nvSpPr>
            <p:cNvPr id="19" name="사각형: 둥근 모서리 12">
              <a:extLst>
                <a:ext uri="{FF2B5EF4-FFF2-40B4-BE49-F238E27FC236}">
                  <a16:creationId xmlns:a16="http://schemas.microsoft.com/office/drawing/2014/main" id="{D267BC10-1209-1794-67C4-984BCD357DA5}"/>
                </a:ext>
              </a:extLst>
            </p:cNvPr>
            <p:cNvSpPr/>
            <p:nvPr/>
          </p:nvSpPr>
          <p:spPr>
            <a:xfrm>
              <a:off x="338457" y="4797152"/>
              <a:ext cx="11515087" cy="1800200"/>
            </a:xfrm>
            <a:prstGeom prst="roundRect">
              <a:avLst>
                <a:gd name="adj" fmla="val 4705"/>
              </a:avLst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26728" y="4958340"/>
              <a:ext cx="11138544" cy="1477825"/>
              <a:chOff x="526728" y="4958340"/>
              <a:chExt cx="11138544" cy="1477825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26728" y="4958340"/>
                <a:ext cx="5119108" cy="1477825"/>
                <a:chOff x="480995" y="4938684"/>
                <a:chExt cx="5119108" cy="1477825"/>
              </a:xfrm>
            </p:grpSpPr>
            <p:sp>
              <p:nvSpPr>
                <p:cNvPr id="34" name="사각형: 둥근 모서리 79">
                  <a:extLst>
                    <a:ext uri="{FF2B5EF4-FFF2-40B4-BE49-F238E27FC236}">
                      <a16:creationId xmlns:a16="http://schemas.microsoft.com/office/drawing/2014/main" id="{949D3F7C-9CC4-2775-5C69-19F507C303B6}"/>
                    </a:ext>
                  </a:extLst>
                </p:cNvPr>
                <p:cNvSpPr/>
                <p:nvPr/>
              </p:nvSpPr>
              <p:spPr>
                <a:xfrm>
                  <a:off x="480995" y="4938684"/>
                  <a:ext cx="5119108" cy="1477825"/>
                </a:xfrm>
                <a:prstGeom prst="roundRect">
                  <a:avLst>
                    <a:gd name="adj" fmla="val 10480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15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endParaRPr>
                </a:p>
              </p:txBody>
            </p:sp>
            <p:grpSp>
              <p:nvGrpSpPr>
                <p:cNvPr id="10" name="그룹 9"/>
                <p:cNvGrpSpPr/>
                <p:nvPr/>
              </p:nvGrpSpPr>
              <p:grpSpPr>
                <a:xfrm>
                  <a:off x="785119" y="5242424"/>
                  <a:ext cx="4510860" cy="870344"/>
                  <a:chOff x="903731" y="3810777"/>
                  <a:chExt cx="4510860" cy="870344"/>
                </a:xfrm>
              </p:grpSpPr>
              <p:pic>
                <p:nvPicPr>
                  <p:cNvPr id="29" name="Picture 52" descr="Matplotlib logo — Matplotlib 3.9.0 documentation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16387" y="3996127"/>
                    <a:ext cx="2498204" cy="4996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18" descr="Python (programming language) - Wikipedia">
                    <a:extLst>
                      <a:ext uri="{FF2B5EF4-FFF2-40B4-BE49-F238E27FC236}">
                        <a16:creationId xmlns:a16="http://schemas.microsoft.com/office/drawing/2014/main" id="{726286A6-1613-F20E-6294-DD8EA75D79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3731" y="3810777"/>
                    <a:ext cx="793990" cy="870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그림 30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036746" y="3816888"/>
                    <a:ext cx="540616" cy="85812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7" name="그룹 16"/>
              <p:cNvGrpSpPr/>
              <p:nvPr/>
            </p:nvGrpSpPr>
            <p:grpSpPr>
              <a:xfrm>
                <a:off x="6546164" y="4958340"/>
                <a:ext cx="5119108" cy="1477825"/>
                <a:chOff x="6631378" y="4975511"/>
                <a:chExt cx="5119108" cy="1477825"/>
              </a:xfrm>
            </p:grpSpPr>
            <p:sp>
              <p:nvSpPr>
                <p:cNvPr id="35" name="사각형: 둥근 모서리 79">
                  <a:extLst>
                    <a:ext uri="{FF2B5EF4-FFF2-40B4-BE49-F238E27FC236}">
                      <a16:creationId xmlns:a16="http://schemas.microsoft.com/office/drawing/2014/main" id="{949D3F7C-9CC4-2775-5C69-19F507C303B6}"/>
                    </a:ext>
                  </a:extLst>
                </p:cNvPr>
                <p:cNvSpPr/>
                <p:nvPr/>
              </p:nvSpPr>
              <p:spPr>
                <a:xfrm>
                  <a:off x="6631378" y="4975511"/>
                  <a:ext cx="5119108" cy="1477825"/>
                </a:xfrm>
                <a:prstGeom prst="roundRect">
                  <a:avLst>
                    <a:gd name="adj" fmla="val 10480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15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endParaRPr>
                </a:p>
              </p:txBody>
            </p:sp>
            <p:pic>
              <p:nvPicPr>
                <p:cNvPr id="4102" name="Picture 6" descr="File:Streamlit-logo-primary-colormark-darktext.png - Wikimedia Commons"/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16" t="18374" r="10116" b="18374"/>
                <a:stretch/>
              </p:blipFill>
              <p:spPr bwMode="auto">
                <a:xfrm>
                  <a:off x="8162453" y="5237288"/>
                  <a:ext cx="2056958" cy="95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2" name="직사각형 21"/>
          <p:cNvSpPr/>
          <p:nvPr/>
        </p:nvSpPr>
        <p:spPr>
          <a:xfrm>
            <a:off x="314195" y="3005463"/>
            <a:ext cx="11563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①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인구순이동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: 2013 ~ 2023년 합산 기준 전국이동인구 </a:t>
            </a:r>
            <a:r>
              <a:rPr lang="ko-KR" altLang="en-US" b="1" dirty="0" err="1">
                <a:solidFill>
                  <a:schemeClr val="bg1"/>
                </a:solidFill>
              </a:rPr>
              <a:t>순이동</a:t>
            </a:r>
            <a:r>
              <a:rPr lang="ko-KR" altLang="en-US" b="1" dirty="0">
                <a:solidFill>
                  <a:schemeClr val="bg1"/>
                </a:solidFill>
              </a:rPr>
              <a:t> BAR CHART 및 지도 구현</a:t>
            </a:r>
          </a:p>
          <a:p>
            <a:endParaRPr lang="ko-KR" altLang="en-US" b="1" dirty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②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실거래지수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및 실업률 : 2023년 대전/세종/충북/충남 </a:t>
            </a:r>
            <a:r>
              <a:rPr lang="ko-KR" altLang="en-US" b="1" dirty="0" err="1">
                <a:solidFill>
                  <a:schemeClr val="bg1"/>
                </a:solidFill>
              </a:rPr>
              <a:t>실거래</a:t>
            </a:r>
            <a:r>
              <a:rPr lang="ko-KR" altLang="en-US" b="1" dirty="0">
                <a:solidFill>
                  <a:schemeClr val="bg1"/>
                </a:solidFill>
              </a:rPr>
              <a:t> 가격지수 및 실업률 BAR CHART(이미지) 삽입 </a:t>
            </a:r>
          </a:p>
          <a:p>
            <a:endParaRPr lang="ko-KR" altLang="en-US" b="1" dirty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③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범죄율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및 생산가능인구 : 2023년 대전/세종/충북/충남 </a:t>
            </a:r>
            <a:r>
              <a:rPr lang="ko-KR" altLang="en-US" b="1" dirty="0" err="1">
                <a:solidFill>
                  <a:schemeClr val="bg1"/>
                </a:solidFill>
              </a:rPr>
              <a:t>범죄율</a:t>
            </a:r>
            <a:r>
              <a:rPr lang="ko-KR" altLang="en-US" b="1" dirty="0">
                <a:solidFill>
                  <a:schemeClr val="bg1"/>
                </a:solidFill>
              </a:rPr>
              <a:t> 및 생산가능인구 BAR CHART(이미지) 삽입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63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64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65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66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4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3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272234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en-US" altLang="ko-KR" sz="16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4. </a:t>
            </a:r>
            <a:r>
              <a:rPr lang="ko-KR" altLang="en-US" sz="16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시각화 </a:t>
            </a:r>
            <a:r>
              <a:rPr lang="en-US" altLang="ko-KR" sz="16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&amp; </a:t>
            </a:r>
            <a:r>
              <a:rPr lang="ko-KR" altLang="en-US" sz="16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서비스 구축</a:t>
            </a:r>
            <a:r>
              <a:rPr lang="en-US" altLang="ko-KR" sz="16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(2)</a:t>
            </a:r>
            <a:endParaRPr lang="ko-KR" altLang="en-US" sz="16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8DCDE1AF-126B-0DA2-31F8-77B87D9BBE1B}"/>
              </a:ext>
            </a:extLst>
          </p:cNvPr>
          <p:cNvSpPr/>
          <p:nvPr/>
        </p:nvSpPr>
        <p:spPr>
          <a:xfrm>
            <a:off x="256812" y="2182648"/>
            <a:ext cx="11678376" cy="4558720"/>
          </a:xfrm>
          <a:prstGeom prst="roundRect">
            <a:avLst>
              <a:gd name="adj" fmla="val 4061"/>
            </a:avLst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7339" y="795963"/>
            <a:ext cx="11777322" cy="8720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625860"/>
            <a:ext cx="3790192" cy="59872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559425" y="841392"/>
            <a:ext cx="5073151" cy="766054"/>
            <a:chOff x="3492999" y="841392"/>
            <a:chExt cx="5073151" cy="766054"/>
          </a:xfrm>
        </p:grpSpPr>
        <p:sp>
          <p:nvSpPr>
            <p:cNvPr id="15" name="직사각형 14"/>
            <p:cNvSpPr/>
            <p:nvPr/>
          </p:nvSpPr>
          <p:spPr>
            <a:xfrm>
              <a:off x="4286555" y="993587"/>
              <a:ext cx="3594254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시각화 </a:t>
              </a:r>
              <a:r>
                <a:rPr lang="en-US" altLang="ko-KR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&amp; </a:t>
              </a:r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서비스 구축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rcRect l="60656" t="21763" r="10735" b="21763"/>
            <a:stretch/>
          </p:blipFill>
          <p:spPr>
            <a:xfrm>
              <a:off x="3492999" y="841392"/>
              <a:ext cx="777470" cy="76605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b="5841"/>
            <a:stretch/>
          </p:blipFill>
          <p:spPr>
            <a:xfrm>
              <a:off x="7896895" y="861362"/>
              <a:ext cx="669255" cy="726114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368303" y="2753848"/>
            <a:ext cx="75789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종합</a:t>
            </a:r>
            <a:endParaRPr lang="en-US" altLang="ko-KR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1)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지도 구현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대전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세종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충남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충북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지역 색깔로 표기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2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아파트 실거래가격지수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LINE CHART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대전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세종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충남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충복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지역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3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월평균 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소득구간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비율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BAR CHART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구현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대전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세종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충남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충북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지역</a:t>
            </a:r>
          </a:p>
          <a:p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b="1" dirty="0" err="1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실거래지수</a:t>
            </a:r>
            <a:r>
              <a:rPr lang="ko-KR" altLang="en-US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예측모델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데모버전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1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좌측 메뉴에서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", "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시작연월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", "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종료연월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</a:t>
            </a:r>
          </a:p>
          <a:p>
            <a:r>
              <a:rPr lang="ko-KR" altLang="en-US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선형회귀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머신러닝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알고리즘을 통해서 미래 아파트 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실거래지수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예측 </a:t>
            </a:r>
          </a:p>
          <a:p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b="1" dirty="0" err="1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부동산매물</a:t>
            </a:r>
            <a:r>
              <a:rPr lang="ko-KR" altLang="en-US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추천모델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데모버전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1)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좌측 메뉴에서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", "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선호인프라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</a:t>
            </a:r>
          </a:p>
          <a:p>
            <a:r>
              <a:rPr lang="ko-KR" altLang="en-US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선형회귀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머신러닝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알고리즘을 통해서 개인 맞춤형 서울 아파트 매물 추천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63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64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65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66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4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678287" y="2182648"/>
            <a:ext cx="483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Network URL: </a:t>
            </a:r>
            <a:r>
              <a:rPr lang="ko-KR" altLang="en-US" b="1" u="sng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http://192.168.71.220:8501</a:t>
            </a:r>
          </a:p>
        </p:txBody>
      </p:sp>
    </p:spTree>
    <p:extLst>
      <p:ext uri="{BB962C8B-B14F-4D97-AF65-F5344CB8AC3E}">
        <p14:creationId xmlns:p14="http://schemas.microsoft.com/office/powerpoint/2010/main" val="19607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047135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5. DB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설계 및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(1)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8DCDE1AF-126B-0DA2-31F8-77B87D9BBE1B}"/>
              </a:ext>
            </a:extLst>
          </p:cNvPr>
          <p:cNvSpPr/>
          <p:nvPr/>
        </p:nvSpPr>
        <p:spPr>
          <a:xfrm>
            <a:off x="256812" y="2182648"/>
            <a:ext cx="11678376" cy="4558720"/>
          </a:xfrm>
          <a:prstGeom prst="roundRect">
            <a:avLst>
              <a:gd name="adj" fmla="val 4061"/>
            </a:avLst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7339" y="795963"/>
            <a:ext cx="11777322" cy="8720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625860"/>
            <a:ext cx="3790192" cy="59872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63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64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65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66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4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315317" y="883901"/>
            <a:ext cx="3561367" cy="696138"/>
            <a:chOff x="4439816" y="883901"/>
            <a:chExt cx="3561367" cy="696138"/>
          </a:xfrm>
        </p:grpSpPr>
        <p:sp>
          <p:nvSpPr>
            <p:cNvPr id="15" name="직사각형 14"/>
            <p:cNvSpPr/>
            <p:nvPr/>
          </p:nvSpPr>
          <p:spPr>
            <a:xfrm>
              <a:off x="5132510" y="993587"/>
              <a:ext cx="2068195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DB</a:t>
              </a:r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설계 및 구축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9816" y="883901"/>
              <a:ext cx="574948" cy="696138"/>
            </a:xfrm>
            <a:prstGeom prst="rect">
              <a:avLst/>
            </a:prstGeom>
          </p:spPr>
        </p:pic>
        <p:pic>
          <p:nvPicPr>
            <p:cNvPr id="18438" name="Picture 6" descr="Data Model Icons - Free SVG &amp; PNG Data Model Images - Noun Projec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1" t="3362" r="4261" b="3362"/>
            <a:stretch/>
          </p:blipFill>
          <p:spPr bwMode="auto">
            <a:xfrm>
              <a:off x="7318451" y="883901"/>
              <a:ext cx="682732" cy="69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4676381" y="2182648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데이터를 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DB에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적재완료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4" y="2624212"/>
            <a:ext cx="11080733" cy="3930623"/>
          </a:xfrm>
          <a:prstGeom prst="roundRect">
            <a:avLst>
              <a:gd name="adj" fmla="val 3192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  <a:prstDash val="dash"/>
          </a:ln>
          <a:effectLst/>
        </p:spPr>
      </p:pic>
    </p:spTree>
    <p:extLst>
      <p:ext uri="{BB962C8B-B14F-4D97-AF65-F5344CB8AC3E}">
        <p14:creationId xmlns:p14="http://schemas.microsoft.com/office/powerpoint/2010/main" val="38222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047135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5. DB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설계 및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(2)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8DCDE1AF-126B-0DA2-31F8-77B87D9BBE1B}"/>
              </a:ext>
            </a:extLst>
          </p:cNvPr>
          <p:cNvSpPr/>
          <p:nvPr/>
        </p:nvSpPr>
        <p:spPr>
          <a:xfrm>
            <a:off x="256812" y="2182648"/>
            <a:ext cx="11678376" cy="4558720"/>
          </a:xfrm>
          <a:prstGeom prst="roundRect">
            <a:avLst>
              <a:gd name="adj" fmla="val 4061"/>
            </a:avLst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7339" y="795963"/>
            <a:ext cx="11777322" cy="8720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625860"/>
            <a:ext cx="3790192" cy="59872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63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64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65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66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4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315317" y="883901"/>
            <a:ext cx="3561367" cy="696138"/>
            <a:chOff x="4439816" y="883901"/>
            <a:chExt cx="3561367" cy="696138"/>
          </a:xfrm>
        </p:grpSpPr>
        <p:sp>
          <p:nvSpPr>
            <p:cNvPr id="15" name="직사각형 14"/>
            <p:cNvSpPr/>
            <p:nvPr/>
          </p:nvSpPr>
          <p:spPr>
            <a:xfrm>
              <a:off x="5132510" y="993587"/>
              <a:ext cx="2068195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DB</a:t>
              </a:r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설계 및 구축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9816" y="883901"/>
              <a:ext cx="574948" cy="696138"/>
            </a:xfrm>
            <a:prstGeom prst="rect">
              <a:avLst/>
            </a:prstGeom>
          </p:spPr>
        </p:pic>
        <p:pic>
          <p:nvPicPr>
            <p:cNvPr id="18438" name="Picture 6" descr="Data Model Icons - Free SVG &amp; PNG Data Model Images - Noun Project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1" t="3362" r="4261" b="3362"/>
            <a:stretch/>
          </p:blipFill>
          <p:spPr bwMode="auto">
            <a:xfrm>
              <a:off x="7318451" y="883901"/>
              <a:ext cx="682732" cy="69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2567609" y="2182648"/>
            <a:ext cx="7056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부동산 매물의 가격 예측을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위한 데이터 </a:t>
            </a:r>
            <a:r>
              <a:rPr lang="en-US" altLang="ko-KR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DB</a:t>
            </a:r>
            <a:r>
              <a:rPr lang="ko-KR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추출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76" y="3099295"/>
            <a:ext cx="5047067" cy="3354041"/>
          </a:xfrm>
          <a:prstGeom prst="roundRect">
            <a:avLst>
              <a:gd name="adj" fmla="val 2622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  <a:prstDash val="dash"/>
          </a:ln>
          <a:effectLst/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040" y="3099295"/>
            <a:ext cx="5396640" cy="3354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  <a:prstDash val="dash"/>
          </a:ln>
          <a:effectLst/>
        </p:spPr>
      </p:pic>
      <p:sp>
        <p:nvSpPr>
          <p:cNvPr id="22" name="오른쪽 화살표 89">
            <a:extLst>
              <a:ext uri="{FF2B5EF4-FFF2-40B4-BE49-F238E27FC236}">
                <a16:creationId xmlns:a16="http://schemas.microsoft.com/office/drawing/2014/main" id="{B8B02F69-DD09-CFD5-C365-99D3B0E45D95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5685476" y="4442705"/>
            <a:ext cx="611532" cy="667221"/>
          </a:xfrm>
          <a:prstGeom prst="rightArrow">
            <a:avLst/>
          </a:prstGeom>
          <a:solidFill>
            <a:sysClr val="windowText" lastClr="000000">
              <a:lumMod val="65000"/>
              <a:lumOff val="35000"/>
              <a:alpha val="8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83051" y="2699628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예제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SQL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쿼리 작성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407200" y="2699628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데이터 추출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047135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5. DB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설계 및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(3)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8DCDE1AF-126B-0DA2-31F8-77B87D9BBE1B}"/>
              </a:ext>
            </a:extLst>
          </p:cNvPr>
          <p:cNvSpPr/>
          <p:nvPr/>
        </p:nvSpPr>
        <p:spPr>
          <a:xfrm>
            <a:off x="256812" y="2182648"/>
            <a:ext cx="11678376" cy="4558720"/>
          </a:xfrm>
          <a:prstGeom prst="roundRect">
            <a:avLst>
              <a:gd name="adj" fmla="val 4061"/>
            </a:avLst>
          </a:prstGeom>
          <a:solidFill>
            <a:schemeClr val="bg1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7339" y="795963"/>
            <a:ext cx="11777322" cy="8720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625860"/>
            <a:ext cx="3790192" cy="59872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63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64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65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66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4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315317" y="883901"/>
            <a:ext cx="3561367" cy="696138"/>
            <a:chOff x="4439816" y="883901"/>
            <a:chExt cx="3561367" cy="696138"/>
          </a:xfrm>
        </p:grpSpPr>
        <p:sp>
          <p:nvSpPr>
            <p:cNvPr id="15" name="직사각형 14"/>
            <p:cNvSpPr/>
            <p:nvPr/>
          </p:nvSpPr>
          <p:spPr>
            <a:xfrm>
              <a:off x="5132510" y="993587"/>
              <a:ext cx="2068195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DB</a:t>
              </a:r>
              <a:r>
                <a:rPr lang="ko-KR" altLang="en-US" sz="2400" b="1" dirty="0" smtClean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설계 및 구축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9816" y="883901"/>
              <a:ext cx="574948" cy="696138"/>
            </a:xfrm>
            <a:prstGeom prst="rect">
              <a:avLst/>
            </a:prstGeom>
          </p:spPr>
        </p:pic>
        <p:pic>
          <p:nvPicPr>
            <p:cNvPr id="18438" name="Picture 6" descr="Data Model Icons - Free SVG &amp; PNG Data Model Images - Noun Projec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1" t="3362" r="4261" b="3362"/>
            <a:stretch/>
          </p:blipFill>
          <p:spPr bwMode="auto">
            <a:xfrm>
              <a:off x="7318451" y="883901"/>
              <a:ext cx="682732" cy="69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/>
          <p:cNvSpPr/>
          <p:nvPr/>
        </p:nvSpPr>
        <p:spPr>
          <a:xfrm>
            <a:off x="2369684" y="3212976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③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CSV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Export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7256" y="3880156"/>
            <a:ext cx="5586412" cy="1576387"/>
            <a:chOff x="473317" y="3285143"/>
            <a:chExt cx="5586412" cy="157638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3085" y="3285143"/>
              <a:ext cx="1666877" cy="62828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3317" y="3918555"/>
              <a:ext cx="5586412" cy="942975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7822815" y="3212976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④ 모델 적용을 위한 데이터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765" y="3617382"/>
            <a:ext cx="5476875" cy="27353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l="10325" r="10325"/>
          <a:stretch/>
        </p:blipFill>
        <p:spPr>
          <a:xfrm>
            <a:off x="10468429" y="2378017"/>
            <a:ext cx="1540011" cy="1204291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67609" y="2182648"/>
            <a:ext cx="7056783" cy="830997"/>
            <a:chOff x="2567609" y="2182648"/>
            <a:chExt cx="7056783" cy="830997"/>
          </a:xfrm>
        </p:grpSpPr>
        <p:sp>
          <p:nvSpPr>
            <p:cNvPr id="7" name="직사각형 6"/>
            <p:cNvSpPr/>
            <p:nvPr/>
          </p:nvSpPr>
          <p:spPr>
            <a:xfrm>
              <a:off x="2567609" y="2182648"/>
              <a:ext cx="705678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파이썬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머신러닝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학습을 위한 데이터 </a:t>
              </a:r>
              <a:r>
                <a:rPr lang="en-US" altLang="ko-KR" sz="24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Export </a:t>
              </a:r>
              <a:r>
                <a:rPr lang="ko-KR" altLang="en-US" sz="24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및 모델 학습</a:t>
              </a:r>
              <a:endParaRPr lang="en-US" altLang="ko-KR" sz="2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추후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DB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에서 데이터를 추출하는 모듈을 작성할 예정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94372" y="2629575"/>
              <a:ext cx="281048" cy="277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1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294023" y="1095363"/>
            <a:ext cx="3641737" cy="5548477"/>
          </a:xfrm>
          <a:prstGeom prst="roundRect">
            <a:avLst>
              <a:gd name="adj" fmla="val 55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>
          <a:xfrm>
            <a:off x="223334" y="549031"/>
            <a:ext cx="6736762" cy="477020"/>
          </a:xfrm>
        </p:spPr>
        <p:txBody>
          <a:bodyPr/>
          <a:lstStyle/>
          <a:p>
            <a:r>
              <a:rPr lang="en-US" altLang="ko-KR" sz="1800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DBMS</a:t>
            </a: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를 </a:t>
            </a:r>
            <a:r>
              <a:rPr lang="ko-KR" altLang="en-US" sz="1800" b="1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러신머닝</a:t>
            </a: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800" b="1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모델구축에</a:t>
            </a: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사용해야 하는 이유</a:t>
            </a:r>
            <a:r>
              <a:rPr lang="en-US" altLang="ko-KR" sz="1800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(1)</a:t>
            </a:r>
            <a:endParaRPr lang="ko-KR" altLang="en-US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9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개요</a:t>
              </a:r>
            </a:p>
          </p:txBody>
        </p:sp>
        <p:sp>
          <p:nvSpPr>
            <p:cNvPr id="10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팀원 소개 및 역할</a:t>
              </a:r>
            </a:p>
          </p:txBody>
        </p:sp>
        <p:sp>
          <p:nvSpPr>
            <p:cNvPr id="11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개발 과정</a:t>
              </a:r>
            </a:p>
          </p:txBody>
        </p:sp>
        <p:sp>
          <p:nvSpPr>
            <p:cNvPr id="1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결론</a:t>
              </a:r>
            </a:p>
          </p:txBody>
        </p:sp>
        <p:sp>
          <p:nvSpPr>
            <p:cNvPr id="1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52667" y="1442886"/>
            <a:ext cx="2882061" cy="5154466"/>
            <a:chOff x="652667" y="1442886"/>
            <a:chExt cx="2882061" cy="515446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667" y="1442886"/>
              <a:ext cx="2882061" cy="4513938"/>
            </a:xfrm>
            <a:prstGeom prst="roundRect">
              <a:avLst>
                <a:gd name="adj" fmla="val 498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9" name="TextBox 28"/>
            <p:cNvSpPr txBox="1"/>
            <p:nvPr/>
          </p:nvSpPr>
          <p:spPr>
            <a:xfrm>
              <a:off x="1392338" y="6026136"/>
              <a:ext cx="1402719" cy="57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DBMS</a:t>
              </a: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4780773" y="1069467"/>
            <a:ext cx="6859843" cy="5548477"/>
          </a:xfrm>
          <a:prstGeom prst="roundRect">
            <a:avLst>
              <a:gd name="adj" fmla="val 5569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972189" y="1442886"/>
            <a:ext cx="4477011" cy="2075130"/>
            <a:chOff x="13476649" y="-2448867"/>
            <a:chExt cx="4477011" cy="207513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76649" y="-2035330"/>
              <a:ext cx="4477011" cy="16615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13643298" y="-2448867"/>
              <a:ext cx="4143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서울시 고가 아파트</a:t>
              </a:r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인프라 데이터 </a:t>
              </a:r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– fancy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755063" y="3978558"/>
            <a:ext cx="4911263" cy="1978266"/>
            <a:chOff x="14604955" y="1062794"/>
            <a:chExt cx="4911263" cy="197826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4955" y="1484784"/>
              <a:ext cx="4911263" cy="15562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2" name="TextBox 21"/>
            <p:cNvSpPr txBox="1"/>
            <p:nvPr/>
          </p:nvSpPr>
          <p:spPr>
            <a:xfrm>
              <a:off x="14937065" y="1062794"/>
              <a:ext cx="4247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서울시 저가 아파트</a:t>
              </a:r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- 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인프라 데이터 </a:t>
              </a:r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– cheap</a:t>
              </a:r>
            </a:p>
          </p:txBody>
        </p:sp>
      </p:grpSp>
      <p:pic>
        <p:nvPicPr>
          <p:cNvPr id="39" name="그림 38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2510202" y="3408075"/>
            <a:ext cx="3790192" cy="871260"/>
          </a:xfrm>
          <a:prstGeom prst="rect">
            <a:avLst/>
          </a:prstGeom>
        </p:spPr>
      </p:pic>
      <p:sp>
        <p:nvSpPr>
          <p:cNvPr id="24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047135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5. DB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설계 및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(4)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9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294023" y="1095363"/>
            <a:ext cx="3641737" cy="5548477"/>
          </a:xfrm>
          <a:prstGeom prst="roundRect">
            <a:avLst>
              <a:gd name="adj" fmla="val 55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>
          <a:xfrm>
            <a:off x="223334" y="549031"/>
            <a:ext cx="6808770" cy="477020"/>
          </a:xfrm>
        </p:spPr>
        <p:txBody>
          <a:bodyPr/>
          <a:lstStyle/>
          <a:p>
            <a:r>
              <a:rPr lang="en-US" altLang="ko-KR" sz="1800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DBMS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를 </a:t>
            </a:r>
            <a:r>
              <a:rPr lang="ko-KR" altLang="en-US" sz="1800" b="1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러신머닝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800" b="1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모델구축에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 사용해야 하는 </a:t>
            </a: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이유</a:t>
            </a:r>
            <a:r>
              <a:rPr lang="en-US" altLang="ko-KR" sz="1800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(2)</a:t>
            </a:r>
            <a:endParaRPr lang="ko-KR" altLang="en-US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9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개요</a:t>
              </a:r>
            </a:p>
          </p:txBody>
        </p:sp>
        <p:sp>
          <p:nvSpPr>
            <p:cNvPr id="10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팀원 소개 및 역할</a:t>
              </a:r>
            </a:p>
          </p:txBody>
        </p:sp>
        <p:sp>
          <p:nvSpPr>
            <p:cNvPr id="11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개발 과정</a:t>
              </a:r>
            </a:p>
          </p:txBody>
        </p:sp>
        <p:sp>
          <p:nvSpPr>
            <p:cNvPr id="1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결론</a:t>
              </a:r>
            </a:p>
          </p:txBody>
        </p:sp>
        <p:sp>
          <p:nvSpPr>
            <p:cNvPr id="1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부록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780773" y="1069467"/>
            <a:ext cx="6859843" cy="5548477"/>
            <a:chOff x="4780773" y="1069467"/>
            <a:chExt cx="6859843" cy="5548477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780773" y="1069467"/>
              <a:ext cx="6859843" cy="5548477"/>
            </a:xfrm>
            <a:prstGeom prst="roundRect">
              <a:avLst>
                <a:gd name="adj" fmla="val 556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833486" y="4387884"/>
              <a:ext cx="4754416" cy="1568940"/>
              <a:chOff x="15890108" y="5552395"/>
              <a:chExt cx="4754416" cy="156894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90108" y="5921727"/>
                <a:ext cx="4754416" cy="119960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6993878" y="5552395"/>
                <a:ext cx="2546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인구이동 데이터 </a:t>
                </a:r>
                <a:r>
                  <a:rPr lang="en-US" altLang="ko-KR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– busan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833486" y="1442886"/>
              <a:ext cx="4754416" cy="1550731"/>
              <a:chOff x="14516280" y="3468942"/>
              <a:chExt cx="4754416" cy="1550731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16280" y="3943114"/>
                <a:ext cx="4754416" cy="107655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4577111" y="3468942"/>
                <a:ext cx="4632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실거래지수에 기여도가 높은 변수 </a:t>
                </a:r>
                <a:r>
                  <a:rPr lang="en-US" altLang="ko-KR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– parameter</a:t>
                </a:r>
              </a:p>
            </p:txBody>
          </p:sp>
        </p:grp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67" y="1442886"/>
            <a:ext cx="2882061" cy="4513938"/>
          </a:xfrm>
          <a:prstGeom prst="roundRect">
            <a:avLst>
              <a:gd name="adj" fmla="val 49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4" name="TextBox 33"/>
          <p:cNvSpPr txBox="1"/>
          <p:nvPr/>
        </p:nvSpPr>
        <p:spPr>
          <a:xfrm>
            <a:off x="1392338" y="6026136"/>
            <a:ext cx="1402719" cy="57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DBMS</a:t>
            </a:r>
          </a:p>
        </p:txBody>
      </p:sp>
      <p:pic>
        <p:nvPicPr>
          <p:cNvPr id="36" name="그림 35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2510202" y="3408075"/>
            <a:ext cx="3790192" cy="871260"/>
          </a:xfrm>
          <a:prstGeom prst="rect">
            <a:avLst/>
          </a:prstGeom>
        </p:spPr>
      </p:pic>
      <p:sp>
        <p:nvSpPr>
          <p:cNvPr id="23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047135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5. DB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설계 및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(5)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4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9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10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11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1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1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23334" y="1151780"/>
            <a:ext cx="11745332" cy="5291140"/>
            <a:chOff x="223334" y="1151780"/>
            <a:chExt cx="11745332" cy="5291140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223334" y="1683604"/>
              <a:ext cx="11745332" cy="4759316"/>
            </a:xfrm>
            <a:prstGeom prst="roundRect">
              <a:avLst>
                <a:gd name="adj" fmla="val 5885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1026" name="Picture 2" descr="서울 - 무료 문화개 아이콘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5455" y="1683604"/>
              <a:ext cx="2003211" cy="2003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68091" y="2365518"/>
              <a:ext cx="11455818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활용 예시</a:t>
              </a:r>
              <a:r>
                <a:rPr lang="en-US" altLang="ko-KR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endPara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1) </a:t>
              </a:r>
              <a:r>
                <a:rPr lang="ko-KR" altLang="en-US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2013~2014 </a:t>
              </a: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+인프라 수준 1등급(서초구) + 서초구(인구이동 데이터)</a:t>
              </a:r>
            </a:p>
            <a:p>
              <a:endPara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</a:t>
              </a:r>
              <a:r>
                <a:rPr lang="ko-KR" altLang="en-US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가격변동폭이 </a:t>
              </a: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가장 드라마틱 했던 </a:t>
              </a:r>
              <a:r>
                <a:rPr lang="ko-KR" altLang="en-US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2019~2023</a:t>
              </a:r>
              <a:endPara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endPara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2) 2019~2023 데이터 +인프라 수준 1등급(용산구) + 용산구(인구이동 데이터)</a:t>
              </a:r>
            </a:p>
            <a:p>
              <a:endPara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3) 2013~2023 데이터 + 인프라 수준 5등급(서울시) + 서울시(인구이동 데이터</a:t>
              </a:r>
              <a:r>
                <a:rPr lang="ko-KR" altLang="en-US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0" name="텍스트 개체 틀 2"/>
            <p:cNvSpPr txBox="1">
              <a:spLocks/>
            </p:cNvSpPr>
            <p:nvPr/>
          </p:nvSpPr>
          <p:spPr>
            <a:xfrm>
              <a:off x="3313200" y="1151780"/>
              <a:ext cx="5565601" cy="477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marL="0" lvl="0" indent="0" algn="just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None/>
                <a:defRPr sz="1600" b="0" kern="1200">
                  <a:solidFill>
                    <a:srgbClr val="404040"/>
                  </a:solidFill>
                  <a:latin typeface="Pretendard" panose="02000503000000000000" pitchFamily="2" charset="-127"/>
                  <a:ea typeface="Pretendard" panose="02000503000000000000" pitchFamily="2" charset="-127"/>
                  <a:cs typeface="Pretendard" panose="02000503000000020004" pitchFamily="50" charset="-127"/>
                </a:defRPr>
              </a:lvl1pPr>
              <a:lvl2pPr marL="914423" lvl="1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34" lvl="2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46" lvl="3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57" lvl="4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69" lvl="5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80" lvl="6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91" lvl="7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903" lvl="8" indent="-317508" algn="l" defTabSz="914400" rtl="0" eaLnBrk="1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b="1" dirty="0" smtClean="0">
                  <a:latin typeface="Pretendard" panose="02000503000000020004" pitchFamily="50" charset="-127"/>
                  <a:ea typeface="Pretendard" panose="02000503000000020004" pitchFamily="50" charset="-127"/>
                </a:rPr>
                <a:t>데이터 추출 형식 </a:t>
              </a:r>
              <a:r>
                <a:rPr lang="en-US" altLang="ko-KR" sz="2800" b="1" dirty="0" smtClean="0">
                  <a:latin typeface="Pretendard" panose="02000503000000020004" pitchFamily="50" charset="-127"/>
                  <a:ea typeface="Pretendard" panose="02000503000000020004" pitchFamily="50" charset="-127"/>
                </a:rPr>
                <a:t>(SQL</a:t>
              </a:r>
              <a:r>
                <a:rPr lang="ko-KR" altLang="en-US" sz="2800" b="1" dirty="0" smtClean="0">
                  <a:latin typeface="Pretendard" panose="02000503000000020004" pitchFamily="50" charset="-127"/>
                  <a:ea typeface="Pretendard" panose="02000503000000020004" pitchFamily="50" charset="-127"/>
                </a:rPr>
                <a:t>을 활용할 계획</a:t>
              </a:r>
              <a:r>
                <a:rPr lang="en-US" altLang="ko-KR" sz="2800" b="1" dirty="0" smtClean="0">
                  <a:latin typeface="Pretendard" panose="02000503000000020004" pitchFamily="50" charset="-127"/>
                  <a:ea typeface="Pretendard" panose="02000503000000020004" pitchFamily="50" charset="-127"/>
                </a:rPr>
                <a:t>)</a:t>
              </a:r>
              <a:endPara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16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047135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5. DB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설계 및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(6)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84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1408170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IV.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결론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9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10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11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1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1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14967" y="-1472229"/>
            <a:ext cx="8880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이동데이터와 경제, 사회 변수들로 어느 수준의 예측은 가능하나 좀 더 성능개선이 필요한 상황</a:t>
            </a: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-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파트마다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미흡한 부분들을 보완해가며 개발을 진행해 나갈 예정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215679" y="967656"/>
            <a:ext cx="5760642" cy="5328592"/>
            <a:chOff x="215337" y="967656"/>
            <a:chExt cx="5760642" cy="5328592"/>
          </a:xfrm>
        </p:grpSpPr>
        <p:sp>
          <p:nvSpPr>
            <p:cNvPr id="27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215337" y="1512179"/>
              <a:ext cx="5760642" cy="4784069"/>
            </a:xfrm>
            <a:prstGeom prst="roundRect">
              <a:avLst>
                <a:gd name="adj" fmla="val 628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1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14991" y="967656"/>
              <a:ext cx="7613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결과</a:t>
              </a:r>
              <a:endParaRPr lang="ko-KR" alt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223451" y="1512179"/>
              <a:ext cx="37444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세종시 </a:t>
              </a:r>
              <a:r>
                <a:rPr lang="ko-KR" alt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실거래지수</a:t>
              </a:r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예측치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15432" y="2011387"/>
              <a:ext cx="5160453" cy="378565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1)</a:t>
              </a:r>
              <a:r>
                <a:rPr lang="ko-KR" altLang="en-US" sz="20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20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결정계수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0.968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2)</a:t>
              </a:r>
              <a:r>
                <a:rPr lang="ko-KR" altLang="en-US" sz="20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20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Train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MSE:6.3516 / </a:t>
              </a:r>
              <a:r>
                <a:rPr lang="ko-KR" altLang="en-US" sz="20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Test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MSE:15.6219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3)</a:t>
              </a:r>
              <a:r>
                <a:rPr lang="ko-KR" altLang="en-US" sz="20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평균 </a:t>
              </a:r>
              <a:r>
                <a:rPr lang="ko-KR" altLang="en-US" sz="20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MSE:24.9379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	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- 13.01~23.11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까지의 데이터를 넣어 훈련시킨 후, </a:t>
              </a:r>
              <a:r>
                <a:rPr lang="ko-KR" altLang="en-US" sz="20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</a:t>
              </a:r>
              <a:endParaRPr lang="en-US" altLang="ko-KR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  23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 12월의 실거래지수를 예측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 실제 </a:t>
              </a:r>
              <a:r>
                <a:rPr lang="ko-KR" altLang="en-US" sz="20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실거래지수</a:t>
              </a:r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: 122.0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 </a:t>
              </a:r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모델 예측 </a:t>
              </a:r>
              <a:r>
                <a:rPr lang="ko-KR" altLang="en-US" sz="20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실거래지수</a:t>
              </a:r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: </a:t>
              </a:r>
              <a:r>
                <a:rPr lang="ko-KR" altLang="en-US" sz="20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130.33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* </a:t>
              </a:r>
              <a:r>
                <a: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많은 성능 개선이 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97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640420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도시 양극화의 정의</a:t>
            </a: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077A63-09BF-7EFC-2B91-C3EC002F749D}"/>
              </a:ext>
            </a:extLst>
          </p:cNvPr>
          <p:cNvGrpSpPr/>
          <p:nvPr/>
        </p:nvGrpSpPr>
        <p:grpSpPr>
          <a:xfrm>
            <a:off x="903446" y="1009442"/>
            <a:ext cx="10385109" cy="5515902"/>
            <a:chOff x="903446" y="1009442"/>
            <a:chExt cx="10385109" cy="551590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EE5B292-1412-F74A-B7F6-88A12D838EC2}"/>
                </a:ext>
              </a:extLst>
            </p:cNvPr>
            <p:cNvGrpSpPr/>
            <p:nvPr/>
          </p:nvGrpSpPr>
          <p:grpSpPr>
            <a:xfrm>
              <a:off x="903446" y="1009442"/>
              <a:ext cx="10385109" cy="923330"/>
              <a:chOff x="2697979" y="1009442"/>
              <a:chExt cx="10385109" cy="92333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697979" y="1009442"/>
                <a:ext cx="6396496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5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도시 </a:t>
                </a:r>
                <a:r>
                  <a:rPr lang="ko-KR" altLang="en-US" sz="5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양극화란</a:t>
                </a:r>
                <a:r>
                  <a:rPr lang="en-US" altLang="ko-KR" sz="5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?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6A5432E-C9AB-128A-7B61-C77B81285B63}"/>
                  </a:ext>
                </a:extLst>
              </p:cNvPr>
              <p:cNvSpPr txBox="1"/>
              <p:nvPr/>
            </p:nvSpPr>
            <p:spPr>
              <a:xfrm>
                <a:off x="8093149" y="1055609"/>
                <a:ext cx="498993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GPT</a:t>
                </a:r>
                <a:r>
                  <a:rPr lang="ko-KR" altLang="en-US" sz="4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에게 물어봤다</a:t>
                </a:r>
                <a:r>
                  <a:rPr lang="en-US" altLang="ko-KR" sz="4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!</a:t>
                </a:r>
                <a:endParaRPr lang="ko-KR" altLang="en-US" sz="48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8C1D4C8-0AC7-E8C9-CA23-2EE2A47D6A69}"/>
                </a:ext>
              </a:extLst>
            </p:cNvPr>
            <p:cNvGrpSpPr/>
            <p:nvPr/>
          </p:nvGrpSpPr>
          <p:grpSpPr>
            <a:xfrm>
              <a:off x="1188744" y="5035312"/>
              <a:ext cx="9814512" cy="1490032"/>
              <a:chOff x="1149685" y="5035312"/>
              <a:chExt cx="9814512" cy="1490032"/>
            </a:xfrm>
          </p:grpSpPr>
          <p:sp>
            <p:nvSpPr>
              <p:cNvPr id="3" name="사각형: 둥근 모서리 79">
                <a:extLst>
                  <a:ext uri="{FF2B5EF4-FFF2-40B4-BE49-F238E27FC236}">
                    <a16:creationId xmlns:a16="http://schemas.microsoft.com/office/drawing/2014/main" id="{DF4D2056-26EF-A27B-6197-EEDFFBB396C5}"/>
                  </a:ext>
                </a:extLst>
              </p:cNvPr>
              <p:cNvSpPr/>
              <p:nvPr/>
            </p:nvSpPr>
            <p:spPr>
              <a:xfrm>
                <a:off x="1149685" y="5035312"/>
                <a:ext cx="9814512" cy="1490032"/>
              </a:xfrm>
              <a:prstGeom prst="roundRect">
                <a:avLst>
                  <a:gd name="adj" fmla="val 12722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B80E80-DC13-DB8D-FF8B-25073FEC76DF}"/>
                  </a:ext>
                </a:extLst>
              </p:cNvPr>
              <p:cNvSpPr txBox="1"/>
              <p:nvPr/>
            </p:nvSpPr>
            <p:spPr>
              <a:xfrm>
                <a:off x="1149685" y="5180164"/>
                <a:ext cx="981451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sz="3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도시 내 또는 도시 간에 발생하는</a:t>
                </a:r>
                <a:endParaRPr lang="en-US" altLang="ko-KR" sz="3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36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경제적</a:t>
                </a:r>
                <a:r>
                  <a:rPr lang="en-US" altLang="ko-KR" sz="36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36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사회적</a:t>
                </a:r>
                <a:r>
                  <a:rPr lang="en-US" altLang="ko-KR" sz="36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36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공간적 격차가 심화</a:t>
                </a:r>
                <a:r>
                  <a:rPr lang="ko-KR" altLang="en-US" sz="3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되는 현상을 의미</a:t>
                </a:r>
                <a:r>
                  <a:rPr lang="en-US" altLang="ko-KR" sz="3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”</a:t>
                </a:r>
              </a:p>
            </p:txBody>
          </p:sp>
        </p:grp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D5632970-BEFE-DE4F-674B-B4BF80066026}"/>
                </a:ext>
              </a:extLst>
            </p:cNvPr>
            <p:cNvSpPr/>
            <p:nvPr/>
          </p:nvSpPr>
          <p:spPr>
            <a:xfrm>
              <a:off x="1307468" y="4438848"/>
              <a:ext cx="9577064" cy="596464"/>
            </a:xfrm>
            <a:prstGeom prst="trapezoid">
              <a:avLst>
                <a:gd name="adj" fmla="val 69934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F362D29-1B64-B7AF-7CE5-01FAA7E4F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0" t="5851" r="22570" b="5851"/>
            <a:stretch/>
          </p:blipFill>
          <p:spPr bwMode="auto">
            <a:xfrm>
              <a:off x="4951352" y="2280935"/>
              <a:ext cx="2289296" cy="2296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CBB79214-4CA7-5EA3-A763-0B92C55AA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744" y="2404828"/>
              <a:ext cx="1882920" cy="2048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FDE877D2-86FE-3F24-CD18-C6625CF95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9182" y="2482529"/>
              <a:ext cx="2005350" cy="1892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24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25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26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27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28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>
          <a:xfrm>
            <a:off x="223334" y="549031"/>
            <a:ext cx="11745332" cy="477020"/>
          </a:xfrm>
        </p:spPr>
        <p:txBody>
          <a:bodyPr/>
          <a:lstStyle/>
          <a:p>
            <a:r>
              <a:rPr lang="en-US" altLang="ko-KR" sz="1800" b="1" dirty="0" smtClean="0"/>
              <a:t>1. </a:t>
            </a:r>
            <a:r>
              <a:rPr lang="ko-KR" altLang="en-US" sz="1800" b="1" dirty="0" smtClean="0"/>
              <a:t>아파트 가격 예측 서비스</a:t>
            </a:r>
            <a:endParaRPr lang="ko-KR" altLang="en-US" sz="1800" b="1" dirty="0"/>
          </a:p>
        </p:txBody>
      </p:sp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V.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부록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9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10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11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1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1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07339" y="1052736"/>
            <a:ext cx="11777322" cy="872014"/>
            <a:chOff x="207339" y="1052736"/>
            <a:chExt cx="11777322" cy="872014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207339" y="1052736"/>
              <a:ext cx="11777322" cy="8720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243572" y="1257911"/>
              <a:ext cx="77048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가설 : 인프라 수준이 높을 수록 부동산 가격의 상승을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초래</a:t>
              </a:r>
              <a:endPara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07339" y="2132856"/>
            <a:ext cx="11777322" cy="3444515"/>
            <a:chOff x="207339" y="2348880"/>
            <a:chExt cx="11777322" cy="3444515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207339" y="2348880"/>
              <a:ext cx="11777322" cy="3444515"/>
            </a:xfrm>
            <a:prstGeom prst="roundRect">
              <a:avLst>
                <a:gd name="adj" fmla="val 649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85270" y="2456942"/>
              <a:ext cx="11421460" cy="3142036"/>
              <a:chOff x="380928" y="2922232"/>
              <a:chExt cx="11421460" cy="3142036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797" b="14088"/>
              <a:stretch/>
            </p:blipFill>
            <p:spPr>
              <a:xfrm>
                <a:off x="4414509" y="3686426"/>
                <a:ext cx="7387879" cy="2377842"/>
              </a:xfrm>
              <a:prstGeom prst="roundRect">
                <a:avLst>
                  <a:gd name="adj" fmla="val 4833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  <a:prstDash val="dash"/>
              </a:ln>
              <a:effectLst/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4439816" y="2922232"/>
                <a:ext cx="7337265" cy="721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2400" u="sng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결과</a:t>
                </a:r>
                <a:r>
                  <a:rPr lang="en-US" altLang="ko-KR" sz="2400" u="sng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</a:t>
                </a:r>
                <a:r>
                  <a:rPr lang="ko-KR" altLang="en-US" sz="2400" u="sng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고가의 아파트일 수록 생활인프라가 가까운가</a:t>
                </a:r>
                <a:r>
                  <a:rPr lang="en-US" altLang="ko-KR" sz="2400" u="sng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? </a:t>
                </a:r>
                <a:r>
                  <a:rPr lang="ko-KR" altLang="en-US" sz="2400" u="sng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가깝다</a:t>
                </a:r>
                <a:r>
                  <a:rPr lang="en-US" altLang="ko-KR" sz="2400" u="sng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!</a:t>
                </a:r>
                <a:endParaRPr lang="ko-KR" altLang="en-US" sz="2400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380928" y="3686426"/>
                <a:ext cx="3714114" cy="2377842"/>
                <a:chOff x="380928" y="3895667"/>
                <a:chExt cx="3714114" cy="2377842"/>
              </a:xfrm>
            </p:grpSpPr>
            <p:sp>
              <p:nvSpPr>
                <p:cNvPr id="26" name="사각형: 둥근 모서리 79">
                  <a:extLst>
                    <a:ext uri="{FF2B5EF4-FFF2-40B4-BE49-F238E27FC236}">
                      <a16:creationId xmlns:a16="http://schemas.microsoft.com/office/drawing/2014/main" id="{949D3F7C-9CC4-2775-5C69-19F507C303B6}"/>
                    </a:ext>
                  </a:extLst>
                </p:cNvPr>
                <p:cNvSpPr/>
                <p:nvPr/>
              </p:nvSpPr>
              <p:spPr>
                <a:xfrm>
                  <a:off x="380928" y="3895667"/>
                  <a:ext cx="3714114" cy="2377842"/>
                </a:xfrm>
                <a:prstGeom prst="roundRect">
                  <a:avLst>
                    <a:gd name="adj" fmla="val 10480"/>
                  </a:avLst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15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endParaRPr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437785" y="4207425"/>
                  <a:ext cx="3600400" cy="17543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en-US" altLang="ko-KR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(</a:t>
                  </a:r>
                  <a:r>
                    <a:rPr lang="ko-KR" altLang="en-US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범위</a:t>
                  </a:r>
                  <a:r>
                    <a:rPr lang="en-US" altLang="ko-KR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) 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서울시 구 아파트</a:t>
                  </a:r>
                  <a:endParaRPr lang="en-US" altLang="ko-KR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(</a:t>
                  </a:r>
                  <a:r>
                    <a:rPr lang="ko-KR" altLang="en-US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대상</a:t>
                  </a:r>
                  <a:r>
                    <a:rPr lang="en-US" altLang="ko-KR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)</a:t>
                  </a:r>
                  <a:r>
                    <a:rPr lang="ko-KR" altLang="en-US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 </a:t>
                  </a:r>
                  <a:r>
                    <a:rPr lang="ko-KR" altLang="en-US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최고가 아파트, 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최저가 </a:t>
                  </a:r>
                  <a:r>
                    <a:rPr lang="ko-KR" altLang="en-US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아파트 </a:t>
                  </a:r>
                  <a:endParaRPr lang="en-US" altLang="ko-KR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(</a:t>
                  </a:r>
                  <a:r>
                    <a:rPr lang="ko-KR" altLang="en-US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확인 사항</a:t>
                  </a:r>
                  <a:r>
                    <a:rPr lang="en-US" altLang="ko-KR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) 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아파트</a:t>
                  </a:r>
                  <a: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-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인프라 간 거리</a:t>
                  </a:r>
                  <a:endParaRPr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sp>
            <p:nvSpPr>
              <p:cNvPr id="28" name="직사각형 27"/>
              <p:cNvSpPr/>
              <p:nvPr/>
            </p:nvSpPr>
            <p:spPr>
              <a:xfrm>
                <a:off x="1840280" y="2922232"/>
                <a:ext cx="795411" cy="721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2400" u="sng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조사</a:t>
                </a:r>
                <a:r>
                  <a:rPr lang="en-US" altLang="ko-KR" sz="2400" u="sng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!</a:t>
                </a:r>
                <a:endParaRPr lang="ko-KR" altLang="en-US" sz="2400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pic>
        <p:nvPicPr>
          <p:cNvPr id="19" name="그림 18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04" y="1898307"/>
            <a:ext cx="3790192" cy="47861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91344" y="5745550"/>
            <a:ext cx="11777322" cy="982935"/>
          </a:xfrm>
          <a:prstGeom prst="roundRect">
            <a:avLst>
              <a:gd name="adj" fmla="val 6495"/>
            </a:avLst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2" name="그림 31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04" y="5546172"/>
            <a:ext cx="3790192" cy="346628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749454" y="5821519"/>
            <a:ext cx="10661102" cy="830997"/>
            <a:chOff x="637556" y="5821519"/>
            <a:chExt cx="10661102" cy="830997"/>
          </a:xfrm>
        </p:grpSpPr>
        <p:sp>
          <p:nvSpPr>
            <p:cNvPr id="25" name="직사각형 24"/>
            <p:cNvSpPr/>
            <p:nvPr/>
          </p:nvSpPr>
          <p:spPr>
            <a:xfrm>
              <a:off x="1510414" y="5821519"/>
              <a:ext cx="891622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아파트</a:t>
              </a:r>
              <a:r>
                <a:rPr lang="en-US" altLang="ko-KR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-</a:t>
              </a:r>
              <a:r>
                <a:rPr lang="ko-KR" altLang="en-US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인프라 간 평균거리를 계산해서 이를 기준으로 인프라 </a:t>
              </a:r>
              <a:r>
                <a:rPr lang="ko-KR" altLang="en-US" sz="2400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등급표</a:t>
              </a:r>
              <a:r>
                <a:rPr lang="ko-KR" altLang="en-US" sz="2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작성</a:t>
              </a:r>
              <a:endPara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6146" name="Picture 2" descr="Grade Vector Icons free download in SVG, PNG Format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903" y="5840140"/>
              <a:ext cx="793755" cy="793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Distance - Free travel icons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556" y="5839722"/>
              <a:ext cx="794591" cy="794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344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>
          <a:xfrm>
            <a:off x="223334" y="549031"/>
            <a:ext cx="1904361" cy="477020"/>
          </a:xfrm>
        </p:spPr>
        <p:txBody>
          <a:bodyPr/>
          <a:lstStyle/>
          <a:p>
            <a:r>
              <a:rPr lang="en-US" altLang="ko-KR" sz="1800" b="1" dirty="0"/>
              <a:t>2</a:t>
            </a:r>
            <a:r>
              <a:rPr lang="en-US" altLang="ko-KR" sz="1800" b="1" dirty="0" smtClean="0"/>
              <a:t>. </a:t>
            </a:r>
            <a:r>
              <a:rPr lang="ko-KR" altLang="en-US" sz="1800" b="1" dirty="0" smtClean="0"/>
              <a:t>추후 발전 방향</a:t>
            </a:r>
            <a:endParaRPr lang="ko-KR" altLang="en-US" sz="1800" b="1" dirty="0"/>
          </a:p>
        </p:txBody>
      </p:sp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V.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부록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9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10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11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1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1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</a:p>
          </p:txBody>
        </p:sp>
      </p:grpSp>
      <p:sp>
        <p:nvSpPr>
          <p:cNvPr id="70" name="모서리가 둥근 직사각형 69"/>
          <p:cNvSpPr/>
          <p:nvPr/>
        </p:nvSpPr>
        <p:spPr>
          <a:xfrm>
            <a:off x="223334" y="1694020"/>
            <a:ext cx="11745332" cy="4759316"/>
          </a:xfrm>
          <a:prstGeom prst="roundRect">
            <a:avLst>
              <a:gd name="adj" fmla="val 5885"/>
            </a:avLst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2" name="텍스트 개체 틀 2"/>
          <p:cNvSpPr txBox="1">
            <a:spLocks/>
          </p:cNvSpPr>
          <p:nvPr/>
        </p:nvSpPr>
        <p:spPr>
          <a:xfrm>
            <a:off x="2127694" y="1151780"/>
            <a:ext cx="7936613" cy="477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u="sng" dirty="0" smtClean="0"/>
              <a:t>시나리오 기반 매물 추천 솔루션 </a:t>
            </a:r>
            <a:r>
              <a:rPr lang="en-US" altLang="ko-KR" sz="2800" b="1" u="sng" dirty="0" smtClean="0"/>
              <a:t>(</a:t>
            </a:r>
            <a:r>
              <a:rPr lang="ko-KR" altLang="en-US" sz="2800" b="1" u="sng" dirty="0" err="1" smtClean="0"/>
              <a:t>가상인물</a:t>
            </a:r>
            <a:r>
              <a:rPr lang="ko-KR" altLang="en-US" sz="2800" b="1" u="sng" dirty="0" smtClean="0"/>
              <a:t> 김모씨 사례</a:t>
            </a:r>
            <a:r>
              <a:rPr lang="en-US" altLang="ko-KR" sz="2800" b="1" u="sng" dirty="0" smtClean="0"/>
              <a:t>)</a:t>
            </a:r>
            <a:endParaRPr lang="ko-KR" altLang="en-US" sz="2800" b="1" u="sng" dirty="0"/>
          </a:p>
        </p:txBody>
      </p:sp>
      <p:sp>
        <p:nvSpPr>
          <p:cNvPr id="73" name="텍스트 개체 틀 2"/>
          <p:cNvSpPr txBox="1">
            <a:spLocks/>
          </p:cNvSpPr>
          <p:nvPr/>
        </p:nvSpPr>
        <p:spPr>
          <a:xfrm>
            <a:off x="8192269" y="2035571"/>
            <a:ext cx="1152128" cy="477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기준</a:t>
            </a:r>
            <a:r>
              <a:rPr lang="en-US" altLang="ko-KR" sz="28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787984" y="2584599"/>
            <a:ext cx="5960699" cy="1042547"/>
            <a:chOff x="5756818" y="5229200"/>
            <a:chExt cx="5960699" cy="1042547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756818" y="5229200"/>
              <a:ext cx="5960699" cy="1042547"/>
            </a:xfrm>
            <a:prstGeom prst="roundRect">
              <a:avLst>
                <a:gd name="adj" fmla="val 55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A097CF-F904-79E3-EC4D-54F32CB741BA}"/>
                </a:ext>
              </a:extLst>
            </p:cNvPr>
            <p:cNvSpPr txBox="1"/>
            <p:nvPr/>
          </p:nvSpPr>
          <p:spPr>
            <a:xfrm>
              <a:off x="5770475" y="5519641"/>
              <a:ext cx="59356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무주택자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,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나이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,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자산규모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,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가구 인원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,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소득수준</a:t>
              </a:r>
              <a:endParaRPr lang="en-US" altLang="ko-KR" sz="24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sp>
        <p:nvSpPr>
          <p:cNvPr id="76" name="텍스트 개체 틀 2"/>
          <p:cNvSpPr txBox="1">
            <a:spLocks/>
          </p:cNvSpPr>
          <p:nvPr/>
        </p:nvSpPr>
        <p:spPr>
          <a:xfrm>
            <a:off x="2354223" y="2035571"/>
            <a:ext cx="1152128" cy="477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기준</a:t>
            </a:r>
            <a:r>
              <a:rPr lang="en-US" altLang="ko-KR" sz="2800" b="1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43318" y="2584599"/>
            <a:ext cx="4973939" cy="1042547"/>
          </a:xfrm>
          <a:prstGeom prst="roundRect">
            <a:avLst>
              <a:gd name="adj" fmla="val 55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5787985" y="3880743"/>
            <a:ext cx="5960698" cy="2231043"/>
            <a:chOff x="5756819" y="2852936"/>
            <a:chExt cx="5960698" cy="2231043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5756819" y="2852936"/>
              <a:ext cx="5960698" cy="2231043"/>
            </a:xfrm>
            <a:prstGeom prst="roundRect">
              <a:avLst>
                <a:gd name="adj" fmla="val 4371"/>
              </a:avLst>
            </a:prstGeom>
            <a:solidFill>
              <a:srgbClr val="40404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0A097CF-F904-79E3-EC4D-54F32CB741BA}"/>
                </a:ext>
              </a:extLst>
            </p:cNvPr>
            <p:cNvSpPr txBox="1"/>
            <p:nvPr/>
          </p:nvSpPr>
          <p:spPr>
            <a:xfrm>
              <a:off x="5806833" y="3368293"/>
              <a:ext cx="58606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무주택자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,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나이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: 20~30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대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,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자산 규모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: 5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억 원</a:t>
              </a:r>
              <a:endPara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  <a:p>
              <a:pPr algn="ctr"/>
              <a:endPara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주거 인원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: 2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명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,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연봉 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: 5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천 만원</a:t>
              </a:r>
              <a:endParaRPr lang="en-US" altLang="ko-KR" sz="24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443318" y="3880743"/>
            <a:ext cx="4973940" cy="2231043"/>
            <a:chOff x="412152" y="2852936"/>
            <a:chExt cx="4973940" cy="2231043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412152" y="2852936"/>
              <a:ext cx="4973940" cy="2231043"/>
            </a:xfrm>
            <a:prstGeom prst="roundRect">
              <a:avLst>
                <a:gd name="adj" fmla="val 4371"/>
              </a:avLst>
            </a:prstGeom>
            <a:solidFill>
              <a:srgbClr val="40404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0A097CF-F904-79E3-EC4D-54F32CB741BA}"/>
                </a:ext>
              </a:extLst>
            </p:cNvPr>
            <p:cNvSpPr txBox="1"/>
            <p:nvPr/>
          </p:nvSpPr>
          <p:spPr>
            <a:xfrm>
              <a:off x="481123" y="3183627"/>
              <a:ext cx="483599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400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r>
                <a:rPr lang="en-US" altLang="ko-KR" dirty="0" smtClean="0"/>
                <a:t>“</a:t>
              </a:r>
              <a:r>
                <a:rPr lang="ko-KR" altLang="en-US" dirty="0" smtClean="0"/>
                <a:t>저는 </a:t>
              </a:r>
              <a:r>
                <a:rPr lang="ko-KR" altLang="en-US" dirty="0"/>
                <a:t>직장인이고 아내와 같이 살집을 </a:t>
              </a:r>
              <a:endParaRPr lang="en-US" altLang="ko-KR" dirty="0" smtClean="0"/>
            </a:p>
            <a:p>
              <a:r>
                <a:rPr lang="ko-KR" altLang="en-US" dirty="0" smtClean="0"/>
                <a:t>구하고 </a:t>
              </a:r>
              <a:r>
                <a:rPr lang="ko-KR" altLang="en-US" dirty="0"/>
                <a:t>있으며, 지하철역이 가까운 곳을 </a:t>
              </a:r>
              <a:endParaRPr lang="en-US" altLang="ko-KR" dirty="0" smtClean="0"/>
            </a:p>
            <a:p>
              <a:r>
                <a:rPr lang="ko-KR" altLang="en-US" dirty="0" smtClean="0"/>
                <a:t>선호하며 러닝을 </a:t>
              </a:r>
              <a:r>
                <a:rPr lang="ko-KR" altLang="en-US" dirty="0"/>
                <a:t>즐겨 해서 집 주변에 </a:t>
              </a:r>
              <a:endParaRPr lang="en-US" altLang="ko-KR" dirty="0" smtClean="0"/>
            </a:p>
            <a:p>
              <a:r>
                <a:rPr lang="ko-KR" altLang="en-US" dirty="0" smtClean="0"/>
                <a:t>공원이 </a:t>
              </a:r>
              <a:r>
                <a:rPr lang="ko-KR" altLang="en-US" dirty="0"/>
                <a:t>있으며 좋을 것 같아요</a:t>
              </a:r>
              <a:r>
                <a:rPr lang="ko-KR" altLang="en-US" dirty="0" smtClean="0"/>
                <a:t>.</a:t>
              </a:r>
              <a:r>
                <a:rPr lang="en-US" altLang="ko-KR" dirty="0" smtClean="0"/>
                <a:t>”</a:t>
              </a:r>
              <a:endParaRPr lang="ko-KR" altLang="en-US" dirty="0"/>
            </a:p>
          </p:txBody>
        </p:sp>
      </p:grpSp>
      <p:pic>
        <p:nvPicPr>
          <p:cNvPr id="17410" name="Picture 2" descr="Human Pictogram Icons - Free SVG &amp; PNG Human Pictogram Images -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60" y="740043"/>
            <a:ext cx="888757" cy="8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그룹 98"/>
          <p:cNvGrpSpPr/>
          <p:nvPr/>
        </p:nvGrpSpPr>
        <p:grpSpPr>
          <a:xfrm>
            <a:off x="1110149" y="2654000"/>
            <a:ext cx="3640276" cy="903744"/>
            <a:chOff x="1253022" y="2654000"/>
            <a:chExt cx="3640276" cy="90374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A097CF-F904-79E3-EC4D-54F32CB741BA}"/>
                </a:ext>
              </a:extLst>
            </p:cNvPr>
            <p:cNvSpPr txBox="1"/>
            <p:nvPr/>
          </p:nvSpPr>
          <p:spPr>
            <a:xfrm>
              <a:off x="1934715" y="2875040"/>
              <a:ext cx="18073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선호 인프라</a:t>
              </a:r>
              <a:endParaRPr lang="en-US" altLang="ko-KR" sz="24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3749" t="12213" r="24181" b="11074"/>
            <a:stretch/>
          </p:blipFill>
          <p:spPr>
            <a:xfrm>
              <a:off x="1253022" y="2671406"/>
              <a:ext cx="589790" cy="868933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11498" t="17064" r="10704" b="16565"/>
            <a:stretch/>
          </p:blipFill>
          <p:spPr>
            <a:xfrm>
              <a:off x="3833955" y="2654000"/>
              <a:ext cx="1059343" cy="903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6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>
          <a:xfrm>
            <a:off x="223334" y="549031"/>
            <a:ext cx="1904361" cy="477020"/>
          </a:xfrm>
        </p:spPr>
        <p:txBody>
          <a:bodyPr/>
          <a:lstStyle/>
          <a:p>
            <a:r>
              <a:rPr lang="en-US" altLang="ko-KR" sz="1800" b="1" dirty="0"/>
              <a:t>2</a:t>
            </a:r>
            <a:r>
              <a:rPr lang="en-US" altLang="ko-KR" sz="1800" b="1" dirty="0" smtClean="0"/>
              <a:t>. </a:t>
            </a:r>
            <a:r>
              <a:rPr lang="ko-KR" altLang="en-US" sz="1800" b="1" dirty="0" smtClean="0"/>
              <a:t>추후 발전 방향</a:t>
            </a:r>
            <a:endParaRPr lang="ko-KR" altLang="en-US" sz="1800" b="1" dirty="0"/>
          </a:p>
        </p:txBody>
      </p:sp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V.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부록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9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10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11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1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1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</a:p>
          </p:txBody>
        </p:sp>
      </p:grpSp>
      <p:sp>
        <p:nvSpPr>
          <p:cNvPr id="70" name="모서리가 둥근 직사각형 69"/>
          <p:cNvSpPr/>
          <p:nvPr/>
        </p:nvSpPr>
        <p:spPr>
          <a:xfrm>
            <a:off x="223334" y="1694020"/>
            <a:ext cx="11745332" cy="4759316"/>
          </a:xfrm>
          <a:prstGeom prst="roundRect">
            <a:avLst>
              <a:gd name="adj" fmla="val 5885"/>
            </a:avLst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2" name="텍스트 개체 틀 2"/>
          <p:cNvSpPr txBox="1">
            <a:spLocks/>
          </p:cNvSpPr>
          <p:nvPr/>
        </p:nvSpPr>
        <p:spPr>
          <a:xfrm>
            <a:off x="1483555" y="1151780"/>
            <a:ext cx="9224890" cy="477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u="sng" dirty="0" smtClean="0"/>
              <a:t>고객 </a:t>
            </a:r>
            <a:r>
              <a:rPr lang="ko-KR" altLang="en-US" sz="2800" b="1" u="sng" dirty="0" err="1" smtClean="0"/>
              <a:t>상황별</a:t>
            </a:r>
            <a:r>
              <a:rPr lang="ko-KR" altLang="en-US" sz="2800" b="1" u="sng" dirty="0" smtClean="0"/>
              <a:t> 데이터 수집 및 인프라 접근성 등급 분류</a:t>
            </a:r>
            <a:endParaRPr lang="ko-KR" altLang="en-US" sz="2800" b="1" u="sng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408626"/>
              </p:ext>
            </p:extLst>
          </p:nvPr>
        </p:nvGraphicFramePr>
        <p:xfrm>
          <a:off x="2066664" y="2040632"/>
          <a:ext cx="8058672" cy="1676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43112">
                  <a:extLst>
                    <a:ext uri="{9D8B030D-6E8A-4147-A177-3AD203B41FA5}">
                      <a16:colId xmlns:a16="http://schemas.microsoft.com/office/drawing/2014/main" val="2204897381"/>
                    </a:ext>
                  </a:extLst>
                </a:gridCol>
                <a:gridCol w="1343112">
                  <a:extLst>
                    <a:ext uri="{9D8B030D-6E8A-4147-A177-3AD203B41FA5}">
                      <a16:colId xmlns:a16="http://schemas.microsoft.com/office/drawing/2014/main" val="1361134500"/>
                    </a:ext>
                  </a:extLst>
                </a:gridCol>
                <a:gridCol w="1343112">
                  <a:extLst>
                    <a:ext uri="{9D8B030D-6E8A-4147-A177-3AD203B41FA5}">
                      <a16:colId xmlns:a16="http://schemas.microsoft.com/office/drawing/2014/main" val="1234755832"/>
                    </a:ext>
                  </a:extLst>
                </a:gridCol>
                <a:gridCol w="1343112">
                  <a:extLst>
                    <a:ext uri="{9D8B030D-6E8A-4147-A177-3AD203B41FA5}">
                      <a16:colId xmlns:a16="http://schemas.microsoft.com/office/drawing/2014/main" val="4169106691"/>
                    </a:ext>
                  </a:extLst>
                </a:gridCol>
                <a:gridCol w="1343112">
                  <a:extLst>
                    <a:ext uri="{9D8B030D-6E8A-4147-A177-3AD203B41FA5}">
                      <a16:colId xmlns:a16="http://schemas.microsoft.com/office/drawing/2014/main" val="3215370736"/>
                    </a:ext>
                  </a:extLst>
                </a:gridCol>
                <a:gridCol w="1343112">
                  <a:extLst>
                    <a:ext uri="{9D8B030D-6E8A-4147-A177-3AD203B41FA5}">
                      <a16:colId xmlns:a16="http://schemas.microsoft.com/office/drawing/2014/main" val="175693118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인프라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등급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등급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등급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등급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r>
                        <a:rPr lang="ko-KR" altLang="en-US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등급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7889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지하철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425.08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464.81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504.54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544.27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60780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초등학교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586.36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608.03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629.7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651.37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673.04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02281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중학교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447.76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520.2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592.64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665.08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737.52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55005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고등학교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747.2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767.99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788.78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809.57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830.36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7411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종합병원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1306.96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1364.48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1422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1479.52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1537.04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90276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대형마트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890.44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983.55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1076.66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1169.77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1262.88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22482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공원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974.44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1129.12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1283.8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1438.48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1593.16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340277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237315"/>
              </p:ext>
            </p:extLst>
          </p:nvPr>
        </p:nvGraphicFramePr>
        <p:xfrm>
          <a:off x="2066664" y="4005064"/>
          <a:ext cx="8058672" cy="221534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43112">
                  <a:extLst>
                    <a:ext uri="{9D8B030D-6E8A-4147-A177-3AD203B41FA5}">
                      <a16:colId xmlns:a16="http://schemas.microsoft.com/office/drawing/2014/main" val="1888764949"/>
                    </a:ext>
                  </a:extLst>
                </a:gridCol>
                <a:gridCol w="1343112">
                  <a:extLst>
                    <a:ext uri="{9D8B030D-6E8A-4147-A177-3AD203B41FA5}">
                      <a16:colId xmlns:a16="http://schemas.microsoft.com/office/drawing/2014/main" val="265038232"/>
                    </a:ext>
                  </a:extLst>
                </a:gridCol>
                <a:gridCol w="1343112">
                  <a:extLst>
                    <a:ext uri="{9D8B030D-6E8A-4147-A177-3AD203B41FA5}">
                      <a16:colId xmlns:a16="http://schemas.microsoft.com/office/drawing/2014/main" val="2626689867"/>
                    </a:ext>
                  </a:extLst>
                </a:gridCol>
                <a:gridCol w="1343112">
                  <a:extLst>
                    <a:ext uri="{9D8B030D-6E8A-4147-A177-3AD203B41FA5}">
                      <a16:colId xmlns:a16="http://schemas.microsoft.com/office/drawing/2014/main" val="4261674173"/>
                    </a:ext>
                  </a:extLst>
                </a:gridCol>
                <a:gridCol w="1343112">
                  <a:extLst>
                    <a:ext uri="{9D8B030D-6E8A-4147-A177-3AD203B41FA5}">
                      <a16:colId xmlns:a16="http://schemas.microsoft.com/office/drawing/2014/main" val="3466543196"/>
                    </a:ext>
                  </a:extLst>
                </a:gridCol>
                <a:gridCol w="1343112">
                  <a:extLst>
                    <a:ext uri="{9D8B030D-6E8A-4147-A177-3AD203B41FA5}">
                      <a16:colId xmlns:a16="http://schemas.microsoft.com/office/drawing/2014/main" val="1052926740"/>
                    </a:ext>
                  </a:extLst>
                </a:gridCol>
              </a:tblGrid>
              <a:tr h="15483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고객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나이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희망 금액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가구 인원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선호인프라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-1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지망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선호인프라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-2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지망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5274981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신정윤님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150,000,000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지하철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대형마트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0299098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박주찬님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300,000,000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초등학교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종합병원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0235216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오승필님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500,000,000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대형마트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지하철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9487388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성우진님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1,000,000,000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고등학교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공원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0736900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이의재님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650,000,000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종합병원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대형마트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5545014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파이썬님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450,000,000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지하철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5731448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딥러닝님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300,000,000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종합병원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대형마트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5273696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판다스님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2,000,000,000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공원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대형마트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67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88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ties: Skylines II - Paradox Interactiv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0" y="0"/>
            <a:ext cx="12192000" cy="1658596"/>
            <a:chOff x="0" y="2396909"/>
            <a:chExt cx="12192000" cy="1986833"/>
          </a:xfrm>
        </p:grpSpPr>
        <p:sp>
          <p:nvSpPr>
            <p:cNvPr id="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0" y="2405845"/>
              <a:ext cx="12192000" cy="196896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70000"/>
              </a:schemeClr>
            </a:solidFill>
            <a:ln w="6350" cap="flat" cmpd="sng" algn="ctr">
              <a:noFill/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534515" y="2396909"/>
              <a:ext cx="3122970" cy="1986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End of Page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kumimoji="1" lang="ko-KR" altLang="en-US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감 사 합 니 다</a:t>
              </a:r>
              <a:r>
                <a:rPr kumimoji="1" lang="en-US" altLang="ko-KR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</a:t>
              </a:r>
              <a:endParaRPr kumimoji="1" lang="en-US" altLang="ko-KR" sz="3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6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640420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도시 양극화의 정의</a:t>
            </a: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24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25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26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27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28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734457"/>
            <a:ext cx="9240540" cy="5934903"/>
          </a:xfrm>
          <a:prstGeom prst="roundRect">
            <a:avLst>
              <a:gd name="adj" fmla="val 51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344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928451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왜 양극화 인가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?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ACA71B-7121-BC8C-CF0C-F43DE07BF5E2}"/>
              </a:ext>
            </a:extLst>
          </p:cNvPr>
          <p:cNvGrpSpPr/>
          <p:nvPr/>
        </p:nvGrpSpPr>
        <p:grpSpPr>
          <a:xfrm>
            <a:off x="1188744" y="1009442"/>
            <a:ext cx="9814513" cy="5515902"/>
            <a:chOff x="1188744" y="1009442"/>
            <a:chExt cx="9814513" cy="5515902"/>
          </a:xfrm>
        </p:grpSpPr>
        <p:sp>
          <p:nvSpPr>
            <p:cNvPr id="32" name="오른쪽 화살표 89">
              <a:extLst>
                <a:ext uri="{FF2B5EF4-FFF2-40B4-BE49-F238E27FC236}">
                  <a16:creationId xmlns:a16="http://schemas.microsoft.com/office/drawing/2014/main" id="{43CAE33E-2E5D-39DE-C13D-59A1D55B132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3496287" y="2689476"/>
              <a:ext cx="5199426" cy="1226691"/>
            </a:xfrm>
            <a:prstGeom prst="rightArrow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77169" y="1009442"/>
              <a:ext cx="503766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왜 양극화 인가</a:t>
              </a:r>
              <a:r>
                <a:rPr lang="en-US" altLang="ko-KR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8C1D4C8-0AC7-E8C9-CA23-2EE2A47D6A69}"/>
                </a:ext>
              </a:extLst>
            </p:cNvPr>
            <p:cNvGrpSpPr/>
            <p:nvPr/>
          </p:nvGrpSpPr>
          <p:grpSpPr>
            <a:xfrm>
              <a:off x="1188744" y="5035312"/>
              <a:ext cx="9814512" cy="1490032"/>
              <a:chOff x="1149685" y="5035312"/>
              <a:chExt cx="9814512" cy="1490032"/>
            </a:xfrm>
          </p:grpSpPr>
          <p:sp>
            <p:nvSpPr>
              <p:cNvPr id="3" name="사각형: 둥근 모서리 79">
                <a:extLst>
                  <a:ext uri="{FF2B5EF4-FFF2-40B4-BE49-F238E27FC236}">
                    <a16:creationId xmlns:a16="http://schemas.microsoft.com/office/drawing/2014/main" id="{DF4D2056-26EF-A27B-6197-EEDFFBB396C5}"/>
                  </a:ext>
                </a:extLst>
              </p:cNvPr>
              <p:cNvSpPr/>
              <p:nvPr/>
            </p:nvSpPr>
            <p:spPr>
              <a:xfrm>
                <a:off x="1149685" y="5035312"/>
                <a:ext cx="9814512" cy="1490032"/>
              </a:xfrm>
              <a:prstGeom prst="roundRect">
                <a:avLst>
                  <a:gd name="adj" fmla="val 12722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B80E80-DC13-DB8D-FF8B-25073FEC76DF}"/>
                  </a:ext>
                </a:extLst>
              </p:cNvPr>
              <p:cNvSpPr txBox="1"/>
              <p:nvPr/>
            </p:nvSpPr>
            <p:spPr>
              <a:xfrm>
                <a:off x="1149685" y="5241719"/>
                <a:ext cx="9814512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사회에서 지역소멸 및 지방소멸 문제를 심각하게 인식 중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</a:t>
                </a:r>
              </a:p>
              <a:p>
                <a:pPr algn="ctr"/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이에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32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지역 소멸위기 해소</a:t>
                </a:r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 도움이 되고자 함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”</a:t>
                </a:r>
              </a:p>
            </p:txBody>
          </p:sp>
        </p:grp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D5632970-BEFE-DE4F-674B-B4BF80066026}"/>
                </a:ext>
              </a:extLst>
            </p:cNvPr>
            <p:cNvSpPr/>
            <p:nvPr/>
          </p:nvSpPr>
          <p:spPr>
            <a:xfrm>
              <a:off x="1307468" y="4438848"/>
              <a:ext cx="9577064" cy="596464"/>
            </a:xfrm>
            <a:prstGeom prst="trapezoid">
              <a:avLst>
                <a:gd name="adj" fmla="val 699340"/>
              </a:avLst>
            </a:prstGeom>
            <a:gradFill flip="none" rotWithShape="1">
              <a:gsLst>
                <a:gs pos="59000">
                  <a:srgbClr val="D9D9D9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15414FF-DD25-ECD0-363C-47472D99EA5B}"/>
                </a:ext>
              </a:extLst>
            </p:cNvPr>
            <p:cNvSpPr/>
            <p:nvPr/>
          </p:nvSpPr>
          <p:spPr>
            <a:xfrm>
              <a:off x="4411389" y="1975063"/>
              <a:ext cx="3369225" cy="2655516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8F10F132-06EC-E6EA-5867-48BD46466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781" y="1975063"/>
              <a:ext cx="2182442" cy="2655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E9342C1-5F3A-02A9-CE79-3CAADF0823D3}"/>
                </a:ext>
              </a:extLst>
            </p:cNvPr>
            <p:cNvSpPr/>
            <p:nvPr/>
          </p:nvSpPr>
          <p:spPr>
            <a:xfrm>
              <a:off x="8695715" y="1975063"/>
              <a:ext cx="2307542" cy="2655516"/>
            </a:xfrm>
            <a:prstGeom prst="roundRect">
              <a:avLst>
                <a:gd name="adj" fmla="val 10480"/>
              </a:avLst>
            </a:prstGeom>
            <a:solidFill>
              <a:srgbClr val="E40200"/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A8E9C5-EC3D-9C23-B164-3F1B5487674E}"/>
                </a:ext>
              </a:extLst>
            </p:cNvPr>
            <p:cNvSpPr txBox="1"/>
            <p:nvPr/>
          </p:nvSpPr>
          <p:spPr>
            <a:xfrm>
              <a:off x="9295959" y="2979656"/>
              <a:ext cx="11070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심각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45CE944-5CB8-09C5-C1EB-89DAA9918182}"/>
                </a:ext>
              </a:extLst>
            </p:cNvPr>
            <p:cNvSpPr/>
            <p:nvPr/>
          </p:nvSpPr>
          <p:spPr>
            <a:xfrm>
              <a:off x="1188744" y="1975063"/>
              <a:ext cx="2307545" cy="2655516"/>
            </a:xfrm>
            <a:prstGeom prst="roundRect">
              <a:avLst>
                <a:gd name="adj" fmla="val 10480"/>
              </a:avLst>
            </a:prstGeom>
            <a:solidFill>
              <a:srgbClr val="A7FE02"/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84C37C-66CA-63AB-CD19-8E8E52480B7F}"/>
                </a:ext>
              </a:extLst>
            </p:cNvPr>
            <p:cNvSpPr txBox="1"/>
            <p:nvPr/>
          </p:nvSpPr>
          <p:spPr>
            <a:xfrm>
              <a:off x="1743916" y="2979656"/>
              <a:ext cx="11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양호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23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24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25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26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29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71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9BEEE8-6A42-3F10-68FE-7E808196777E}"/>
              </a:ext>
            </a:extLst>
          </p:cNvPr>
          <p:cNvSpPr/>
          <p:nvPr/>
        </p:nvSpPr>
        <p:spPr>
          <a:xfrm>
            <a:off x="3348489" y="1049468"/>
            <a:ext cx="5495022" cy="5672423"/>
          </a:xfrm>
          <a:prstGeom prst="roundRect">
            <a:avLst>
              <a:gd name="adj" fmla="val 6410"/>
            </a:avLst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62" y="1734645"/>
            <a:ext cx="3763677" cy="2327095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6037C-6DD0-C3DA-411E-F3B22E567AB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549031"/>
            <a:ext cx="11745332" cy="404431"/>
          </a:xfrm>
        </p:spPr>
        <p:txBody>
          <a:bodyPr/>
          <a:lstStyle/>
          <a:p>
            <a:r>
              <a:rPr lang="ko-KR" altLang="en-US" sz="1800" b="1" dirty="0"/>
              <a:t>분석 대상 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충청권 도시들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세종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대전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충북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충남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784434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분석 계획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-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대상</a:t>
            </a: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157ADD-76F4-E23A-7291-F7B97304BDA4}"/>
              </a:ext>
            </a:extLst>
          </p:cNvPr>
          <p:cNvSpPr txBox="1"/>
          <p:nvPr/>
        </p:nvSpPr>
        <p:spPr>
          <a:xfrm>
            <a:off x="5231554" y="1213583"/>
            <a:ext cx="172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 이유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1592C9-A827-30EA-847C-853FE9A7B784}"/>
              </a:ext>
            </a:extLst>
          </p:cNvPr>
          <p:cNvGrpSpPr/>
          <p:nvPr/>
        </p:nvGrpSpPr>
        <p:grpSpPr>
          <a:xfrm>
            <a:off x="243483" y="1031305"/>
            <a:ext cx="2520000" cy="5672423"/>
            <a:chOff x="223334" y="1031305"/>
            <a:chExt cx="2520000" cy="567242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F174252-8FA2-599C-45FC-6A0F31C382BF}"/>
                </a:ext>
              </a:extLst>
            </p:cNvPr>
            <p:cNvSpPr/>
            <p:nvPr/>
          </p:nvSpPr>
          <p:spPr>
            <a:xfrm>
              <a:off x="223334" y="1031305"/>
              <a:ext cx="2520000" cy="5672423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7214426-F16D-13F6-61AE-7047B8F7486A}"/>
                </a:ext>
              </a:extLst>
            </p:cNvPr>
            <p:cNvGrpSpPr/>
            <p:nvPr/>
          </p:nvGrpSpPr>
          <p:grpSpPr>
            <a:xfrm>
              <a:off x="399364" y="1213583"/>
              <a:ext cx="2167941" cy="5307866"/>
              <a:chOff x="406712" y="1213583"/>
              <a:chExt cx="2167941" cy="530786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7753805-DD97-1CF3-AE91-08BB3BEAEA5F}"/>
                  </a:ext>
                </a:extLst>
              </p:cNvPr>
              <p:cNvGrpSpPr/>
              <p:nvPr/>
            </p:nvGrpSpPr>
            <p:grpSpPr>
              <a:xfrm>
                <a:off x="406712" y="4353508"/>
                <a:ext cx="2167941" cy="2167941"/>
                <a:chOff x="3594822" y="1286587"/>
                <a:chExt cx="2167941" cy="2167941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3594822" y="1286587"/>
                  <a:ext cx="2167941" cy="21679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36026" y="1848686"/>
                  <a:ext cx="1885534" cy="1043744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5CB6DEE2-FD59-6AA3-0F89-4AB120F0CBA5}"/>
                  </a:ext>
                </a:extLst>
              </p:cNvPr>
              <p:cNvGrpSpPr/>
              <p:nvPr/>
            </p:nvGrpSpPr>
            <p:grpSpPr>
              <a:xfrm>
                <a:off x="406712" y="1930408"/>
                <a:ext cx="2167941" cy="2167941"/>
                <a:chOff x="760408" y="1286587"/>
                <a:chExt cx="2167941" cy="2167941"/>
              </a:xfrm>
            </p:grpSpPr>
            <p:sp>
              <p:nvSpPr>
                <p:cNvPr id="67" name="타원 66"/>
                <p:cNvSpPr/>
                <p:nvPr/>
              </p:nvSpPr>
              <p:spPr>
                <a:xfrm>
                  <a:off x="760408" y="1286587"/>
                  <a:ext cx="2167941" cy="21679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9808" t="11565" r="19808" b="9251"/>
                <a:stretch/>
              </p:blipFill>
              <p:spPr>
                <a:xfrm>
                  <a:off x="1033400" y="1660727"/>
                  <a:ext cx="1621958" cy="1419662"/>
                </a:xfrm>
                <a:prstGeom prst="rect">
                  <a:avLst/>
                </a:prstGeom>
              </p:spPr>
            </p:pic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A1DD03C-27E0-4F13-C208-34CFF4A2D51B}"/>
                  </a:ext>
                </a:extLst>
              </p:cNvPr>
              <p:cNvSpPr txBox="1"/>
              <p:nvPr/>
            </p:nvSpPr>
            <p:spPr>
              <a:xfrm>
                <a:off x="626236" y="1213583"/>
                <a:ext cx="1728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인구 유입 중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4E155B-4056-CCAA-357B-94E61D3130B2}"/>
              </a:ext>
            </a:extLst>
          </p:cNvPr>
          <p:cNvGrpSpPr/>
          <p:nvPr/>
        </p:nvGrpSpPr>
        <p:grpSpPr>
          <a:xfrm>
            <a:off x="9428517" y="1031305"/>
            <a:ext cx="2520000" cy="5672423"/>
            <a:chOff x="9408368" y="1031305"/>
            <a:chExt cx="2520000" cy="567242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1BEC00B-7816-4CE8-AAF1-2D29E6AC5273}"/>
                </a:ext>
              </a:extLst>
            </p:cNvPr>
            <p:cNvSpPr/>
            <p:nvPr/>
          </p:nvSpPr>
          <p:spPr>
            <a:xfrm>
              <a:off x="9408368" y="1031305"/>
              <a:ext cx="2520000" cy="5672423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97756B-0FB2-EAE7-B9E4-216BAFBC08FE}"/>
                </a:ext>
              </a:extLst>
            </p:cNvPr>
            <p:cNvGrpSpPr/>
            <p:nvPr/>
          </p:nvGrpSpPr>
          <p:grpSpPr>
            <a:xfrm>
              <a:off x="9584398" y="1213583"/>
              <a:ext cx="2167941" cy="5307866"/>
              <a:chOff x="9544683" y="857438"/>
              <a:chExt cx="2167941" cy="5307866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F92AB505-1E87-5E33-9A17-9526D2B20D6C}"/>
                  </a:ext>
                </a:extLst>
              </p:cNvPr>
              <p:cNvGrpSpPr/>
              <p:nvPr/>
            </p:nvGrpSpPr>
            <p:grpSpPr>
              <a:xfrm>
                <a:off x="9544683" y="1574263"/>
                <a:ext cx="2167941" cy="2167941"/>
                <a:chOff x="6429236" y="1286587"/>
                <a:chExt cx="2167941" cy="2167941"/>
              </a:xfrm>
            </p:grpSpPr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3430AED5-320C-79C1-EF26-495CCD4B5994}"/>
                    </a:ext>
                  </a:extLst>
                </p:cNvPr>
                <p:cNvSpPr/>
                <p:nvPr/>
              </p:nvSpPr>
              <p:spPr>
                <a:xfrm>
                  <a:off x="6429236" y="1286587"/>
                  <a:ext cx="2167941" cy="21679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B1B446A-0C68-7CA3-693B-B88F319032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04918" y="1643872"/>
                  <a:ext cx="1416577" cy="14533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746B6C19-DF67-00B1-40F8-7798456177CB}"/>
                  </a:ext>
                </a:extLst>
              </p:cNvPr>
              <p:cNvGrpSpPr/>
              <p:nvPr/>
            </p:nvGrpSpPr>
            <p:grpSpPr>
              <a:xfrm>
                <a:off x="9544683" y="3997363"/>
                <a:ext cx="2167941" cy="2167941"/>
                <a:chOff x="9263651" y="1286587"/>
                <a:chExt cx="2167941" cy="2167941"/>
              </a:xfrm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F5D33081-CDEB-68C2-6AFA-BA4ED291D33A}"/>
                    </a:ext>
                  </a:extLst>
                </p:cNvPr>
                <p:cNvSpPr/>
                <p:nvPr/>
              </p:nvSpPr>
              <p:spPr>
                <a:xfrm>
                  <a:off x="9263651" y="1286587"/>
                  <a:ext cx="2167941" cy="21679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8" name="Picture 4" descr="충청북도 로고 AI 일러스트 파일 다운">
                  <a:extLst>
                    <a:ext uri="{FF2B5EF4-FFF2-40B4-BE49-F238E27FC236}">
                      <a16:creationId xmlns:a16="http://schemas.microsoft.com/office/drawing/2014/main" id="{BC7ACE93-E2E9-1B8B-D7ED-1C6EFC72B2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5" t="21121" r="21474" b="18078"/>
                <a:stretch/>
              </p:blipFill>
              <p:spPr bwMode="auto">
                <a:xfrm>
                  <a:off x="9680927" y="1635042"/>
                  <a:ext cx="1333391" cy="14710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DAED7C-7E97-1F88-6A4C-39E3F4949CB1}"/>
                  </a:ext>
                </a:extLst>
              </p:cNvPr>
              <p:cNvSpPr txBox="1"/>
              <p:nvPr/>
            </p:nvSpPr>
            <p:spPr>
              <a:xfrm>
                <a:off x="9549813" y="857438"/>
                <a:ext cx="21576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일부 소멸 위기</a:t>
                </a:r>
              </a:p>
            </p:txBody>
          </p:sp>
        </p:grpSp>
      </p:grpSp>
      <p:pic>
        <p:nvPicPr>
          <p:cNvPr id="15" name="그림 14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732D4255-D49E-E43B-39DB-DAA8710A4A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60890" y="3616674"/>
            <a:ext cx="3790192" cy="538012"/>
          </a:xfrm>
          <a:prstGeom prst="rect">
            <a:avLst/>
          </a:prstGeom>
        </p:spPr>
      </p:pic>
      <p:pic>
        <p:nvPicPr>
          <p:cNvPr id="16" name="그림 15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A6B7E7B2-1567-A3ED-6CBB-0F4104139B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7240918" y="3616673"/>
            <a:ext cx="3790192" cy="5380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C21ED6-6D39-6B5A-4455-8BBC64521147}"/>
              </a:ext>
            </a:extLst>
          </p:cNvPr>
          <p:cNvSpPr txBox="1"/>
          <p:nvPr/>
        </p:nvSpPr>
        <p:spPr>
          <a:xfrm>
            <a:off x="3514504" y="3919696"/>
            <a:ext cx="51629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3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비수도권이지만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사람이 몰리는 도시(세종, 대전)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지방소멸위기</a:t>
            </a:r>
            <a:r>
              <a:rPr lang="ko-KR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도시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다수 속해 있어 양극화를 분석하기 적당하다 판단.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38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39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40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41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4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3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사각형: 둥근 모서리 14">
            <a:extLst>
              <a:ext uri="{FF2B5EF4-FFF2-40B4-BE49-F238E27FC236}">
                <a16:creationId xmlns:a16="http://schemas.microsoft.com/office/drawing/2014/main" id="{99F503C4-5316-C35C-94D0-CE8FA4035C26}"/>
              </a:ext>
            </a:extLst>
          </p:cNvPr>
          <p:cNvSpPr/>
          <p:nvPr/>
        </p:nvSpPr>
        <p:spPr>
          <a:xfrm>
            <a:off x="256812" y="620687"/>
            <a:ext cx="11678376" cy="1406533"/>
          </a:xfrm>
          <a:prstGeom prst="roundRect">
            <a:avLst>
              <a:gd name="adj" fmla="val 928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6037C-6DD0-C3DA-411E-F3B22E567AB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753830" y="692055"/>
            <a:ext cx="6684340" cy="1263797"/>
          </a:xfrm>
        </p:spPr>
        <p:txBody>
          <a:bodyPr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ko-KR" altLang="en-US" sz="4000" b="1" dirty="0"/>
              <a:t>도시 양극화를 어떻게 분석할까</a:t>
            </a:r>
            <a:r>
              <a:rPr lang="en-US" altLang="ko-KR" sz="4000" b="1" dirty="0"/>
              <a:t>? </a:t>
            </a:r>
            <a:endParaRPr lang="en-US" altLang="ko-KR" sz="4000" b="1" dirty="0" smtClean="0"/>
          </a:p>
          <a:p>
            <a:pPr marL="0" indent="0" algn="ctr">
              <a:buNone/>
            </a:pPr>
            <a:r>
              <a:rPr lang="ko-KR" altLang="en-US" sz="3200" b="1" dirty="0" smtClean="0"/>
              <a:t>역시</a:t>
            </a:r>
            <a:r>
              <a:rPr lang="en-US" altLang="ko-KR" sz="3200" b="1" dirty="0"/>
              <a:t>…        GPT</a:t>
            </a:r>
            <a:r>
              <a:rPr lang="ko-KR" altLang="en-US" sz="3200" b="1" dirty="0"/>
              <a:t>에게 </a:t>
            </a:r>
            <a:r>
              <a:rPr lang="ko-KR" altLang="en-US" sz="3200" b="1" dirty="0" smtClean="0"/>
              <a:t>물어봤다</a:t>
            </a:r>
            <a:r>
              <a:rPr lang="en-US" altLang="ko-KR" sz="3200" b="1" dirty="0"/>
              <a:t>!</a:t>
            </a:r>
            <a:r>
              <a:rPr lang="ko-KR" altLang="en-US" sz="3200" b="1" dirty="0"/>
              <a:t> </a:t>
            </a:r>
            <a:endParaRPr lang="ko-KR" altLang="en-US" sz="4000" b="1" dirty="0"/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3" y="154272"/>
            <a:ext cx="4169993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분석 계획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How?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사각형: 둥근 모서리 14">
            <a:extLst>
              <a:ext uri="{FF2B5EF4-FFF2-40B4-BE49-F238E27FC236}">
                <a16:creationId xmlns:a16="http://schemas.microsoft.com/office/drawing/2014/main" id="{8DCDE1AF-126B-0DA2-31F8-77B87D9BBE1B}"/>
              </a:ext>
            </a:extLst>
          </p:cNvPr>
          <p:cNvSpPr/>
          <p:nvPr/>
        </p:nvSpPr>
        <p:spPr>
          <a:xfrm>
            <a:off x="256812" y="2182648"/>
            <a:ext cx="11678376" cy="4558720"/>
          </a:xfrm>
          <a:prstGeom prst="roundRect">
            <a:avLst>
              <a:gd name="adj" fmla="val 4061"/>
            </a:avLst>
          </a:prstGeom>
          <a:solidFill>
            <a:schemeClr val="bg2">
              <a:lumMod val="5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D186AE9B-7B5C-0592-3E49-839CB1B17D0E}"/>
              </a:ext>
            </a:extLst>
          </p:cNvPr>
          <p:cNvSpPr/>
          <p:nvPr/>
        </p:nvSpPr>
        <p:spPr>
          <a:xfrm>
            <a:off x="4331804" y="2811348"/>
            <a:ext cx="3528392" cy="3744416"/>
          </a:xfrm>
          <a:prstGeom prst="roundRect">
            <a:avLst>
              <a:gd name="adj" fmla="val 92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텍스트 개체 틀 11">
            <a:extLst>
              <a:ext uri="{FF2B5EF4-FFF2-40B4-BE49-F238E27FC236}">
                <a16:creationId xmlns:a16="http://schemas.microsoft.com/office/drawing/2014/main" id="{D9BDBEE3-791A-3AEC-2C3B-7FE27CCC071A}"/>
              </a:ext>
            </a:extLst>
          </p:cNvPr>
          <p:cNvSpPr txBox="1">
            <a:spLocks/>
          </p:cNvSpPr>
          <p:nvPr/>
        </p:nvSpPr>
        <p:spPr>
          <a:xfrm>
            <a:off x="5389951" y="2368252"/>
            <a:ext cx="1666946" cy="3623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u="sng" dirty="0">
                <a:solidFill>
                  <a:schemeClr val="bg1">
                    <a:lumMod val="95000"/>
                  </a:schemeClr>
                </a:solidFill>
              </a:rPr>
              <a:t>사회적 격차</a:t>
            </a:r>
          </a:p>
        </p:txBody>
      </p:sp>
      <p:sp>
        <p:nvSpPr>
          <p:cNvPr id="27" name="사각형: 둥근 모서리 14">
            <a:extLst>
              <a:ext uri="{FF2B5EF4-FFF2-40B4-BE49-F238E27FC236}">
                <a16:creationId xmlns:a16="http://schemas.microsoft.com/office/drawing/2014/main" id="{F5AF9669-690B-EFAA-F5BC-0C3C7EB624DE}"/>
              </a:ext>
            </a:extLst>
          </p:cNvPr>
          <p:cNvSpPr/>
          <p:nvPr/>
        </p:nvSpPr>
        <p:spPr>
          <a:xfrm>
            <a:off x="8148228" y="2811348"/>
            <a:ext cx="3528392" cy="3744416"/>
          </a:xfrm>
          <a:prstGeom prst="roundRect">
            <a:avLst>
              <a:gd name="adj" fmla="val 92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텍스트 개체 틀 11">
            <a:extLst>
              <a:ext uri="{FF2B5EF4-FFF2-40B4-BE49-F238E27FC236}">
                <a16:creationId xmlns:a16="http://schemas.microsoft.com/office/drawing/2014/main" id="{E0C70963-EECD-44A6-3350-F4A2BBB37AEB}"/>
              </a:ext>
            </a:extLst>
          </p:cNvPr>
          <p:cNvSpPr txBox="1">
            <a:spLocks/>
          </p:cNvSpPr>
          <p:nvPr/>
        </p:nvSpPr>
        <p:spPr>
          <a:xfrm>
            <a:off x="9235925" y="2368252"/>
            <a:ext cx="1552270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u="sng" dirty="0">
                <a:solidFill>
                  <a:schemeClr val="bg1">
                    <a:lumMod val="95000"/>
                  </a:schemeClr>
                </a:solidFill>
              </a:rPr>
              <a:t>공간적 격차</a:t>
            </a:r>
          </a:p>
        </p:txBody>
      </p:sp>
      <p:sp>
        <p:nvSpPr>
          <p:cNvPr id="31" name="사각형: 둥근 모서리 12">
            <a:extLst>
              <a:ext uri="{FF2B5EF4-FFF2-40B4-BE49-F238E27FC236}">
                <a16:creationId xmlns:a16="http://schemas.microsoft.com/office/drawing/2014/main" id="{D267BC10-1209-1794-67C4-984BCD357DA5}"/>
              </a:ext>
            </a:extLst>
          </p:cNvPr>
          <p:cNvSpPr/>
          <p:nvPr/>
        </p:nvSpPr>
        <p:spPr>
          <a:xfrm>
            <a:off x="515380" y="2811348"/>
            <a:ext cx="3528392" cy="3744416"/>
          </a:xfrm>
          <a:prstGeom prst="roundRect">
            <a:avLst>
              <a:gd name="adj" fmla="val 92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11">
            <a:extLst>
              <a:ext uri="{FF2B5EF4-FFF2-40B4-BE49-F238E27FC236}">
                <a16:creationId xmlns:a16="http://schemas.microsoft.com/office/drawing/2014/main" id="{071DFA8E-9CA5-5A2E-2321-E7FB8C77277E}"/>
              </a:ext>
            </a:extLst>
          </p:cNvPr>
          <p:cNvSpPr txBox="1">
            <a:spLocks/>
          </p:cNvSpPr>
          <p:nvPr/>
        </p:nvSpPr>
        <p:spPr>
          <a:xfrm>
            <a:off x="1560534" y="2368252"/>
            <a:ext cx="1552271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u="sng" dirty="0">
                <a:solidFill>
                  <a:schemeClr val="bg1">
                    <a:lumMod val="95000"/>
                  </a:schemeClr>
                </a:solidFill>
              </a:rPr>
              <a:t>경제적 격차</a:t>
            </a:r>
          </a:p>
        </p:txBody>
      </p:sp>
      <p:pic>
        <p:nvPicPr>
          <p:cNvPr id="88" name="그림 87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CE0D49CD-F1CF-DF5A-5325-8B80F14B2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924316" y="2027220"/>
            <a:ext cx="4343368" cy="353498"/>
          </a:xfrm>
          <a:prstGeom prst="rect">
            <a:avLst/>
          </a:prstGeom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E2F5CAF8-9171-0BC2-8C0A-E46BC33EB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0" t="5851" r="22570" b="5851"/>
          <a:stretch/>
        </p:blipFill>
        <p:spPr bwMode="auto">
          <a:xfrm>
            <a:off x="5015880" y="1279163"/>
            <a:ext cx="539756" cy="5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251D619-B138-FF2F-BDF1-8DF8BEDEF3DF}"/>
              </a:ext>
            </a:extLst>
          </p:cNvPr>
          <p:cNvSpPr txBox="1"/>
          <p:nvPr/>
        </p:nvSpPr>
        <p:spPr>
          <a:xfrm>
            <a:off x="576764" y="3584377"/>
            <a:ext cx="3405624" cy="2198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부유한 지역과 빈곤한 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 간의 소득 차이, 고용 기회, 경제적 자원의 불균형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8B9326-551E-1CA0-A5D0-BB6DF5DDA02D}"/>
              </a:ext>
            </a:extLst>
          </p:cNvPr>
          <p:cNvSpPr txBox="1"/>
          <p:nvPr/>
        </p:nvSpPr>
        <p:spPr>
          <a:xfrm>
            <a:off x="4624747" y="3584377"/>
            <a:ext cx="2942507" cy="21983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defRPr sz="2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 algn="ctr"/>
            <a:r>
              <a:rPr lang="en-US" altLang="ko-KR" dirty="0"/>
              <a:t>“</a:t>
            </a:r>
            <a:r>
              <a:rPr lang="ko-KR" altLang="en-US" dirty="0"/>
              <a:t>교육, 보건, 안전, 생활 수준 등 사회적 자원의 접근성 차이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7608DF-D7C9-2901-D0A5-E067703C9EF9}"/>
              </a:ext>
            </a:extLst>
          </p:cNvPr>
          <p:cNvSpPr txBox="1"/>
          <p:nvPr/>
        </p:nvSpPr>
        <p:spPr>
          <a:xfrm>
            <a:off x="8358941" y="3584759"/>
            <a:ext cx="3106965" cy="21983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200000"/>
              </a:lnSpc>
              <a:defRPr sz="2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“</a:t>
            </a:r>
            <a:r>
              <a:rPr lang="ko-KR" altLang="en-US" dirty="0"/>
              <a:t>주거지, 상업지구, 공공 인프라의 분포 불균형 및 도시 계획의 차별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24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25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26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28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29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09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14">
            <a:extLst>
              <a:ext uri="{FF2B5EF4-FFF2-40B4-BE49-F238E27FC236}">
                <a16:creationId xmlns:a16="http://schemas.microsoft.com/office/drawing/2014/main" id="{43BAD3AD-93B1-1DCB-B2C5-5B75EA02940E}"/>
              </a:ext>
            </a:extLst>
          </p:cNvPr>
          <p:cNvSpPr/>
          <p:nvPr/>
        </p:nvSpPr>
        <p:spPr>
          <a:xfrm>
            <a:off x="5087888" y="1268760"/>
            <a:ext cx="6796137" cy="5184577"/>
          </a:xfrm>
          <a:prstGeom prst="roundRect">
            <a:avLst>
              <a:gd name="adj" fmla="val 355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6037C-6DD0-C3DA-411E-F3B22E567AB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42273" y="692696"/>
            <a:ext cx="2322320" cy="531284"/>
          </a:xfrm>
        </p:spPr>
        <p:txBody>
          <a:bodyPr/>
          <a:lstStyle/>
          <a:p>
            <a:pPr algn="ctr"/>
            <a:r>
              <a:rPr lang="ko-KR" altLang="en-US" sz="2400" b="1" u="sng" dirty="0"/>
              <a:t>통계 자료</a:t>
            </a: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047135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분석 계획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How?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E39A6F26-56A3-3E92-3B78-866D9AC3EDBF}"/>
              </a:ext>
            </a:extLst>
          </p:cNvPr>
          <p:cNvSpPr txBox="1">
            <a:spLocks/>
          </p:cNvSpPr>
          <p:nvPr/>
        </p:nvSpPr>
        <p:spPr>
          <a:xfrm>
            <a:off x="7944267" y="692696"/>
            <a:ext cx="1083379" cy="5312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u="sng" dirty="0"/>
              <a:t>결론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AD6ECE1-054A-BF74-E177-0E0011BFE024}"/>
              </a:ext>
            </a:extLst>
          </p:cNvPr>
          <p:cNvGrpSpPr/>
          <p:nvPr/>
        </p:nvGrpSpPr>
        <p:grpSpPr>
          <a:xfrm>
            <a:off x="307975" y="1268760"/>
            <a:ext cx="3390916" cy="5184577"/>
            <a:chOff x="307975" y="1268760"/>
            <a:chExt cx="3390916" cy="5184577"/>
          </a:xfrm>
        </p:grpSpPr>
        <p:sp>
          <p:nvSpPr>
            <p:cNvPr id="87" name="사각형: 둥근 모서리 14">
              <a:extLst>
                <a:ext uri="{FF2B5EF4-FFF2-40B4-BE49-F238E27FC236}">
                  <a16:creationId xmlns:a16="http://schemas.microsoft.com/office/drawing/2014/main" id="{99F503C4-5316-C35C-94D0-CE8FA4035C26}"/>
                </a:ext>
              </a:extLst>
            </p:cNvPr>
            <p:cNvSpPr/>
            <p:nvPr/>
          </p:nvSpPr>
          <p:spPr>
            <a:xfrm>
              <a:off x="307975" y="1268760"/>
              <a:ext cx="3390916" cy="5184577"/>
            </a:xfrm>
            <a:prstGeom prst="roundRect">
              <a:avLst>
                <a:gd name="adj" fmla="val 625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97370D6-3BA9-595E-B206-4CF127BD143C}"/>
                </a:ext>
              </a:extLst>
            </p:cNvPr>
            <p:cNvGrpSpPr/>
            <p:nvPr/>
          </p:nvGrpSpPr>
          <p:grpSpPr>
            <a:xfrm>
              <a:off x="557007" y="1646802"/>
              <a:ext cx="2892853" cy="4428492"/>
              <a:chOff x="587516" y="1628800"/>
              <a:chExt cx="2892853" cy="4428492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582EB52E-8517-EE3F-136A-9170EF89C087}"/>
                  </a:ext>
                </a:extLst>
              </p:cNvPr>
              <p:cNvGrpSpPr/>
              <p:nvPr/>
            </p:nvGrpSpPr>
            <p:grpSpPr>
              <a:xfrm>
                <a:off x="587516" y="1628800"/>
                <a:ext cx="2892853" cy="936104"/>
                <a:chOff x="610859" y="1628800"/>
                <a:chExt cx="2892853" cy="936104"/>
              </a:xfrm>
            </p:grpSpPr>
            <p:sp>
              <p:nvSpPr>
                <p:cNvPr id="11" name="사각형: 둥근 모서리 10">
                  <a:extLst>
                    <a:ext uri="{FF2B5EF4-FFF2-40B4-BE49-F238E27FC236}">
                      <a16:creationId xmlns:a16="http://schemas.microsoft.com/office/drawing/2014/main" id="{CC3E1F0D-9E25-EFA4-0A7E-7A2AFA2E1728}"/>
                    </a:ext>
                  </a:extLst>
                </p:cNvPr>
                <p:cNvSpPr/>
                <p:nvPr/>
              </p:nvSpPr>
              <p:spPr>
                <a:xfrm>
                  <a:off x="610859" y="1628800"/>
                  <a:ext cx="2892853" cy="936104"/>
                </a:xfrm>
                <a:prstGeom prst="roundRect">
                  <a:avLst>
                    <a:gd name="adj" fmla="val 10480"/>
                  </a:avLst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15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2666E1-E344-58CD-70AB-FE8347933E7E}"/>
                    </a:ext>
                  </a:extLst>
                </p:cNvPr>
                <p:cNvSpPr txBox="1"/>
                <p:nvPr/>
              </p:nvSpPr>
              <p:spPr>
                <a:xfrm>
                  <a:off x="785702" y="1866020"/>
                  <a:ext cx="254316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24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생산가능 인구비율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03093EC-01A0-2710-212F-B8CC9F211A26}"/>
                  </a:ext>
                </a:extLst>
              </p:cNvPr>
              <p:cNvGrpSpPr/>
              <p:nvPr/>
            </p:nvGrpSpPr>
            <p:grpSpPr>
              <a:xfrm>
                <a:off x="587516" y="2792929"/>
                <a:ext cx="2892853" cy="936104"/>
                <a:chOff x="618025" y="2806909"/>
                <a:chExt cx="2892853" cy="936104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B16348EB-CE99-4A8B-1CDA-EE9B3E3E1675}"/>
                    </a:ext>
                  </a:extLst>
                </p:cNvPr>
                <p:cNvSpPr/>
                <p:nvPr/>
              </p:nvSpPr>
              <p:spPr>
                <a:xfrm>
                  <a:off x="618025" y="2806909"/>
                  <a:ext cx="2892853" cy="936104"/>
                </a:xfrm>
                <a:prstGeom prst="roundRect">
                  <a:avLst>
                    <a:gd name="adj" fmla="val 10480"/>
                  </a:avLst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15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38A9B68-E85E-DA5E-92EA-6338D58D8E25}"/>
                    </a:ext>
                  </a:extLst>
                </p:cNvPr>
                <p:cNvSpPr txBox="1"/>
                <p:nvPr/>
              </p:nvSpPr>
              <p:spPr>
                <a:xfrm>
                  <a:off x="792868" y="3044129"/>
                  <a:ext cx="254316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2400" b="1" dirty="0" err="1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범죄율</a:t>
                  </a:r>
                  <a:endParaRPr lang="ko-KR" altLang="en-US" sz="2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52CD4FB-FEA1-F4CC-C17A-A9AD9008F3CD}"/>
                  </a:ext>
                </a:extLst>
              </p:cNvPr>
              <p:cNvGrpSpPr/>
              <p:nvPr/>
            </p:nvGrpSpPr>
            <p:grpSpPr>
              <a:xfrm>
                <a:off x="587516" y="3957058"/>
                <a:ext cx="2892853" cy="936104"/>
                <a:chOff x="557006" y="3861048"/>
                <a:chExt cx="2892853" cy="936104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BDEBA6C0-BCCE-455F-26BD-2BC5511B0D12}"/>
                    </a:ext>
                  </a:extLst>
                </p:cNvPr>
                <p:cNvSpPr/>
                <p:nvPr/>
              </p:nvSpPr>
              <p:spPr>
                <a:xfrm>
                  <a:off x="557006" y="3861048"/>
                  <a:ext cx="2892853" cy="936104"/>
                </a:xfrm>
                <a:prstGeom prst="roundRect">
                  <a:avLst>
                    <a:gd name="adj" fmla="val 10480"/>
                  </a:avLst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15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F149D6C-CEF4-62DE-2A12-91A0AF21AF64}"/>
                    </a:ext>
                  </a:extLst>
                </p:cNvPr>
                <p:cNvSpPr txBox="1"/>
                <p:nvPr/>
              </p:nvSpPr>
              <p:spPr>
                <a:xfrm>
                  <a:off x="731849" y="3913602"/>
                  <a:ext cx="2543166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24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아파트 매매 </a:t>
                  </a:r>
                  <a:endParaRPr lang="en-US" altLang="ko-KR" sz="24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  <a:p>
                  <a:pPr algn="ctr"/>
                  <a:r>
                    <a:rPr lang="ko-KR" altLang="en-US" sz="2400" b="1" dirty="0" err="1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실거래</a:t>
                  </a:r>
                  <a:r>
                    <a:rPr lang="ko-KR" altLang="en-US" sz="24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 가격지수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2906572-44C9-44AF-2DEB-9BAC0CC5DA95}"/>
                  </a:ext>
                </a:extLst>
              </p:cNvPr>
              <p:cNvGrpSpPr/>
              <p:nvPr/>
            </p:nvGrpSpPr>
            <p:grpSpPr>
              <a:xfrm>
                <a:off x="587516" y="5121188"/>
                <a:ext cx="2892853" cy="936104"/>
                <a:chOff x="598417" y="5121188"/>
                <a:chExt cx="2892853" cy="936104"/>
              </a:xfrm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D484021-08FF-1499-F065-6A105EB14752}"/>
                    </a:ext>
                  </a:extLst>
                </p:cNvPr>
                <p:cNvSpPr/>
                <p:nvPr/>
              </p:nvSpPr>
              <p:spPr>
                <a:xfrm>
                  <a:off x="598417" y="5121188"/>
                  <a:ext cx="2892853" cy="936104"/>
                </a:xfrm>
                <a:prstGeom prst="roundRect">
                  <a:avLst>
                    <a:gd name="adj" fmla="val 10480"/>
                  </a:avLst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15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51CD4E6-4C7D-0DE5-5AA8-92BB8997207F}"/>
                    </a:ext>
                  </a:extLst>
                </p:cNvPr>
                <p:cNvSpPr txBox="1"/>
                <p:nvPr/>
              </p:nvSpPr>
              <p:spPr>
                <a:xfrm>
                  <a:off x="773260" y="5358408"/>
                  <a:ext cx="254316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24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월평균 소득 분포</a:t>
                  </a: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EB803EF-57C4-07C3-CF6C-D851F415299B}"/>
              </a:ext>
            </a:extLst>
          </p:cNvPr>
          <p:cNvGrpSpPr/>
          <p:nvPr/>
        </p:nvGrpSpPr>
        <p:grpSpPr>
          <a:xfrm>
            <a:off x="5226734" y="1646802"/>
            <a:ext cx="6518445" cy="4428492"/>
            <a:chOff x="5194179" y="1628800"/>
            <a:chExt cx="6518445" cy="442849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C1F9D8D-68EE-5131-9AF1-6081C3DB591D}"/>
                </a:ext>
              </a:extLst>
            </p:cNvPr>
            <p:cNvSpPr/>
            <p:nvPr/>
          </p:nvSpPr>
          <p:spPr>
            <a:xfrm>
              <a:off x="5194179" y="1628800"/>
              <a:ext cx="6518445" cy="4428492"/>
            </a:xfrm>
            <a:prstGeom prst="roundRect">
              <a:avLst>
                <a:gd name="adj" fmla="val 5001"/>
              </a:avLst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FBB10A-B605-EF6D-5CEE-65F4E519943E}"/>
                </a:ext>
              </a:extLst>
            </p:cNvPr>
            <p:cNvSpPr txBox="1"/>
            <p:nvPr/>
          </p:nvSpPr>
          <p:spPr>
            <a:xfrm>
              <a:off x="5461177" y="2005203"/>
              <a:ext cx="5984449" cy="3675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pPr algn="just">
                <a:lnSpc>
                  <a:spcPct val="200000"/>
                </a:lnSpc>
              </a:pPr>
              <a:r>
                <a:rPr lang="ko-KR" altLang="en-US" b="1" u="sng" dirty="0"/>
                <a:t>생산가능 인구비율, </a:t>
              </a:r>
              <a:r>
                <a:rPr lang="ko-KR" altLang="en-US" b="1" u="sng" dirty="0" err="1"/>
                <a:t>아파트매매실거래</a:t>
              </a:r>
              <a:r>
                <a:rPr lang="ko-KR" altLang="en-US" b="1" u="sng" dirty="0"/>
                <a:t> 가격지수, 월평균 소득 분포</a:t>
              </a:r>
              <a:r>
                <a:rPr lang="ko-KR" altLang="en-US" dirty="0"/>
                <a:t>를 봤을 때 양극화를 잘 보여준다는 것을 알 수 있음</a:t>
              </a:r>
              <a:endParaRPr lang="en-US" altLang="ko-KR" dirty="0"/>
            </a:p>
            <a:p>
              <a:pPr algn="just">
                <a:lnSpc>
                  <a:spcPct val="200000"/>
                </a:lnSpc>
              </a:pPr>
              <a:r>
                <a:rPr lang="ko-KR" altLang="en-US" dirty="0"/>
                <a:t>그 중에서 우리는 </a:t>
              </a:r>
              <a:r>
                <a:rPr lang="ko-KR" altLang="en-US" b="1" u="sng" dirty="0" err="1"/>
                <a:t>아파트매매실거래</a:t>
              </a:r>
              <a:r>
                <a:rPr lang="ko-KR" altLang="en-US" b="1" u="sng" dirty="0"/>
                <a:t> 가격지수</a:t>
              </a:r>
              <a:r>
                <a:rPr lang="ko-KR" altLang="en-US" dirty="0"/>
                <a:t>를 종속변수로 선택하여 예측, 분석하기로 함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4E0A6DB-0FB8-05ED-597B-F2E6FCF2B21F}"/>
              </a:ext>
            </a:extLst>
          </p:cNvPr>
          <p:cNvGrpSpPr/>
          <p:nvPr/>
        </p:nvGrpSpPr>
        <p:grpSpPr>
          <a:xfrm>
            <a:off x="3877427" y="2204864"/>
            <a:ext cx="1012092" cy="2064674"/>
            <a:chOff x="3877427" y="2204864"/>
            <a:chExt cx="1012092" cy="2064674"/>
          </a:xfrm>
        </p:grpSpPr>
        <p:sp>
          <p:nvSpPr>
            <p:cNvPr id="34" name="오른쪽 화살표 89">
              <a:extLst>
                <a:ext uri="{FF2B5EF4-FFF2-40B4-BE49-F238E27FC236}">
                  <a16:creationId xmlns:a16="http://schemas.microsoft.com/office/drawing/2014/main" id="{55A522F7-A74E-E693-950F-9EC2FD0A29E9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3877427" y="3165280"/>
              <a:ext cx="1012092" cy="1104258"/>
            </a:xfrm>
            <a:prstGeom prst="rightArrow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45C2C7-E426-F269-09AE-A589E9651703}"/>
                </a:ext>
              </a:extLst>
            </p:cNvPr>
            <p:cNvSpPr txBox="1"/>
            <p:nvPr/>
          </p:nvSpPr>
          <p:spPr>
            <a:xfrm>
              <a:off x="3893223" y="2204864"/>
              <a:ext cx="9805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비교</a:t>
              </a:r>
              <a:endParaRPr lang="en-US" altLang="ko-KR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28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분석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41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42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43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44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45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71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047135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분석 계획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How?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41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42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43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44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45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637940"/>
            <a:ext cx="10729192" cy="6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10439</TotalTime>
  <Words>2547</Words>
  <Application>Microsoft Office PowerPoint</Application>
  <PresentationFormat>와이드스크린</PresentationFormat>
  <Paragraphs>612</Paragraphs>
  <Slides>33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pretendard</vt:lpstr>
      <vt:lpstr>pretendard</vt:lpstr>
      <vt:lpstr>SF Pro Bold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</dc:creator>
  <cp:lastModifiedBy>OSP</cp:lastModifiedBy>
  <cp:revision>7165</cp:revision>
  <dcterms:created xsi:type="dcterms:W3CDTF">2023-11-03T22:38:30Z</dcterms:created>
  <dcterms:modified xsi:type="dcterms:W3CDTF">2024-06-28T07:19:06Z</dcterms:modified>
</cp:coreProperties>
</file>